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16"/>
  </p:notesMasterIdLst>
  <p:handoutMasterIdLst>
    <p:handoutMasterId r:id="rId17"/>
  </p:handoutMasterIdLst>
  <p:sldIdLst>
    <p:sldId id="264" r:id="rId2"/>
    <p:sldId id="257" r:id="rId3"/>
    <p:sldId id="259" r:id="rId4"/>
    <p:sldId id="258" r:id="rId5"/>
    <p:sldId id="269" r:id="rId6"/>
    <p:sldId id="270" r:id="rId7"/>
    <p:sldId id="271" r:id="rId8"/>
    <p:sldId id="272" r:id="rId9"/>
    <p:sldId id="273" r:id="rId10"/>
    <p:sldId id="268" r:id="rId11"/>
    <p:sldId id="274" r:id="rId12"/>
    <p:sldId id="275" r:id="rId13"/>
    <p:sldId id="276" r:id="rId14"/>
    <p:sldId id="267" r:id="rId15"/>
  </p:sldIdLst>
  <p:sldSz cx="9144000" cy="6858000" type="screen4x3"/>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72"/>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B752E94-3CAE-4FB8-8703-78C49DD496AC}"/>
              </a:ext>
            </a:extLst>
          </p:cNvPr>
          <p:cNvSpPr>
            <a:spLocks noGrp="1"/>
          </p:cNvSpPr>
          <p:nvPr>
            <p:ph type="hdr" sz="quarter"/>
          </p:nvPr>
        </p:nvSpPr>
        <p:spPr>
          <a:xfrm>
            <a:off x="0" y="1"/>
            <a:ext cx="3056414" cy="467071"/>
          </a:xfrm>
          <a:prstGeom prst="rect">
            <a:avLst/>
          </a:prstGeom>
        </p:spPr>
        <p:txBody>
          <a:bodyPr vert="horz" lIns="93491" tIns="46746" rIns="93491" bIns="4674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8D55377A-B583-4636-978C-298CDBCBAD89}"/>
              </a:ext>
            </a:extLst>
          </p:cNvPr>
          <p:cNvSpPr>
            <a:spLocks noGrp="1"/>
          </p:cNvSpPr>
          <p:nvPr>
            <p:ph type="dt" sz="quarter" idx="1"/>
          </p:nvPr>
        </p:nvSpPr>
        <p:spPr>
          <a:xfrm>
            <a:off x="3995217" y="1"/>
            <a:ext cx="3056414" cy="467071"/>
          </a:xfrm>
          <a:prstGeom prst="rect">
            <a:avLst/>
          </a:prstGeom>
        </p:spPr>
        <p:txBody>
          <a:bodyPr vert="horz" lIns="93491" tIns="46746" rIns="93491" bIns="46746" rtlCol="0"/>
          <a:lstStyle>
            <a:lvl1pPr algn="r">
              <a:defRPr sz="1300"/>
            </a:lvl1pPr>
          </a:lstStyle>
          <a:p>
            <a:r>
              <a:rPr lang="en-US" sz="1000">
                <a:latin typeface="Arial" panose="020B0604020202020204" pitchFamily="34" charset="0"/>
                <a:cs typeface="Arial" panose="020B0604020202020204" pitchFamily="34" charset="0"/>
              </a:rPr>
              <a:t>1/17/2021 pm</a:t>
            </a:r>
          </a:p>
        </p:txBody>
      </p:sp>
      <p:sp>
        <p:nvSpPr>
          <p:cNvPr id="4" name="Footer Placeholder 3">
            <a:extLst>
              <a:ext uri="{FF2B5EF4-FFF2-40B4-BE49-F238E27FC236}">
                <a16:creationId xmlns:a16="http://schemas.microsoft.com/office/drawing/2014/main" id="{8518F80A-CC80-4D7F-9183-44F4577B7C31}"/>
              </a:ext>
            </a:extLst>
          </p:cNvPr>
          <p:cNvSpPr>
            <a:spLocks noGrp="1"/>
          </p:cNvSpPr>
          <p:nvPr>
            <p:ph type="ftr" sz="quarter" idx="2"/>
          </p:nvPr>
        </p:nvSpPr>
        <p:spPr>
          <a:xfrm>
            <a:off x="0" y="8842030"/>
            <a:ext cx="3056414" cy="467070"/>
          </a:xfrm>
          <a:prstGeom prst="rect">
            <a:avLst/>
          </a:prstGeom>
        </p:spPr>
        <p:txBody>
          <a:bodyPr vert="horz" lIns="93491" tIns="46746" rIns="93491" bIns="46746" rtlCol="0" anchor="b"/>
          <a:lstStyle>
            <a:lvl1pPr algn="l">
              <a:defRPr sz="13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3B0EFC89-9B35-4369-B23A-BA56B0298066}"/>
              </a:ext>
            </a:extLst>
          </p:cNvPr>
          <p:cNvSpPr>
            <a:spLocks noGrp="1"/>
          </p:cNvSpPr>
          <p:nvPr>
            <p:ph type="sldNum" sz="quarter" idx="3"/>
          </p:nvPr>
        </p:nvSpPr>
        <p:spPr>
          <a:xfrm>
            <a:off x="3995217" y="8842030"/>
            <a:ext cx="3056414" cy="467070"/>
          </a:xfrm>
          <a:prstGeom prst="rect">
            <a:avLst/>
          </a:prstGeom>
        </p:spPr>
        <p:txBody>
          <a:bodyPr vert="horz" lIns="93491" tIns="46746" rIns="93491" bIns="46746" rtlCol="0" anchor="b"/>
          <a:lstStyle>
            <a:lvl1pPr algn="r">
              <a:defRPr sz="1300"/>
            </a:lvl1pPr>
          </a:lstStyle>
          <a:p>
            <a:fld id="{F29E4FB9-FD5E-4523-9384-959C64C26183}"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4635224"/>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721" cy="466379"/>
          </a:xfrm>
          <a:prstGeom prst="rect">
            <a:avLst/>
          </a:prstGeom>
        </p:spPr>
        <p:txBody>
          <a:bodyPr vert="horz" lIns="88441" tIns="44220" rIns="88441" bIns="44220" rtlCol="0"/>
          <a:lstStyle>
            <a:lvl1pPr algn="l">
              <a:defRPr sz="1200"/>
            </a:lvl1pPr>
          </a:lstStyle>
          <a:p>
            <a:endParaRPr lang="en-US"/>
          </a:p>
        </p:txBody>
      </p:sp>
      <p:sp>
        <p:nvSpPr>
          <p:cNvPr id="3" name="Date Placeholder 2"/>
          <p:cNvSpPr>
            <a:spLocks noGrp="1"/>
          </p:cNvSpPr>
          <p:nvPr>
            <p:ph type="dt" idx="1"/>
          </p:nvPr>
        </p:nvSpPr>
        <p:spPr>
          <a:xfrm>
            <a:off x="3995012" y="0"/>
            <a:ext cx="3056721" cy="466379"/>
          </a:xfrm>
          <a:prstGeom prst="rect">
            <a:avLst/>
          </a:prstGeom>
        </p:spPr>
        <p:txBody>
          <a:bodyPr vert="horz" lIns="88441" tIns="44220" rIns="88441" bIns="44220" rtlCol="0"/>
          <a:lstStyle>
            <a:lvl1pPr algn="r">
              <a:defRPr sz="1200"/>
            </a:lvl1pPr>
          </a:lstStyle>
          <a:p>
            <a:r>
              <a:rPr lang="en-US"/>
              <a:t>1/17/2021 pm</a:t>
            </a:r>
          </a:p>
        </p:txBody>
      </p:sp>
      <p:sp>
        <p:nvSpPr>
          <p:cNvPr id="4" name="Slide Image Placeholder 3"/>
          <p:cNvSpPr>
            <a:spLocks noGrp="1" noRot="1" noChangeAspect="1"/>
          </p:cNvSpPr>
          <p:nvPr>
            <p:ph type="sldImg" idx="2"/>
          </p:nvPr>
        </p:nvSpPr>
        <p:spPr>
          <a:xfrm>
            <a:off x="1433513" y="1163638"/>
            <a:ext cx="4186237" cy="3141662"/>
          </a:xfrm>
          <a:prstGeom prst="rect">
            <a:avLst/>
          </a:prstGeom>
          <a:noFill/>
          <a:ln w="12700">
            <a:solidFill>
              <a:prstClr val="black"/>
            </a:solidFill>
          </a:ln>
        </p:spPr>
        <p:txBody>
          <a:bodyPr vert="horz" lIns="88441" tIns="44220" rIns="88441" bIns="44220" rtlCol="0" anchor="ctr"/>
          <a:lstStyle/>
          <a:p>
            <a:endParaRPr lang="en-US"/>
          </a:p>
        </p:txBody>
      </p:sp>
      <p:sp>
        <p:nvSpPr>
          <p:cNvPr id="5" name="Notes Placeholder 4"/>
          <p:cNvSpPr>
            <a:spLocks noGrp="1"/>
          </p:cNvSpPr>
          <p:nvPr>
            <p:ph type="body" sz="quarter" idx="3"/>
          </p:nvPr>
        </p:nvSpPr>
        <p:spPr>
          <a:xfrm>
            <a:off x="705633" y="4480621"/>
            <a:ext cx="5641998" cy="3664842"/>
          </a:xfrm>
          <a:prstGeom prst="rect">
            <a:avLst/>
          </a:prstGeom>
        </p:spPr>
        <p:txBody>
          <a:bodyPr vert="horz" lIns="88441" tIns="44220" rIns="88441" bIns="442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722"/>
            <a:ext cx="3056721" cy="466378"/>
          </a:xfrm>
          <a:prstGeom prst="rect">
            <a:avLst/>
          </a:prstGeom>
        </p:spPr>
        <p:txBody>
          <a:bodyPr vert="horz" lIns="88441" tIns="44220" rIns="88441" bIns="44220"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3995012" y="8842722"/>
            <a:ext cx="3056721" cy="466378"/>
          </a:xfrm>
          <a:prstGeom prst="rect">
            <a:avLst/>
          </a:prstGeom>
        </p:spPr>
        <p:txBody>
          <a:bodyPr vert="horz" lIns="88441" tIns="44220" rIns="88441" bIns="44220" rtlCol="0" anchor="b"/>
          <a:lstStyle>
            <a:lvl1pPr algn="r">
              <a:defRPr sz="1200"/>
            </a:lvl1pPr>
          </a:lstStyle>
          <a:p>
            <a:fld id="{39DA4D69-0DA5-473A-9BF9-AA5523EE5862}" type="slidenum">
              <a:rPr lang="en-US" smtClean="0"/>
              <a:t>‹#›</a:t>
            </a:fld>
            <a:endParaRPr lang="en-US"/>
          </a:p>
        </p:txBody>
      </p:sp>
    </p:spTree>
    <p:extLst>
      <p:ext uri="{BB962C8B-B14F-4D97-AF65-F5344CB8AC3E}">
        <p14:creationId xmlns:p14="http://schemas.microsoft.com/office/powerpoint/2010/main" val="2681871333"/>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n-US"/>
              <a:t>Click to edit Master title style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655A5808-3B61-48CC-92EF-85AC2E0DFA56}" type="datetime2">
              <a:rPr lang="en-US" smtClean="0"/>
              <a:t>Saturday, January 16, 2021</a:t>
            </a:fld>
            <a:endParaRPr lang="en-US"/>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C01389E6-C847-4AD0-B56D-D205B2EAB1EE}" type="slidenum">
              <a:rPr lang="en-US" smtClean="0"/>
              <a:t>‹#›</a:t>
            </a:fld>
            <a:endParaRPr lang="en-US"/>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71715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5E98AF-4574-4509-BF7A-519ACD5BF826}" type="datetime2">
              <a:rPr lang="en-US" smtClean="0"/>
              <a:t>Saturday, January 16,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4114401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DD97D4-9636-490F-85D0-E926C2B6F3B1}" type="datetime2">
              <a:rPr lang="en-US" smtClean="0"/>
              <a:t>Saturday, January 16,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4198706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3AF3C6-0FD4-4939-991C-00DDE5C56815}" type="datetime2">
              <a:rPr lang="en-US" smtClean="0"/>
              <a:t>Saturday, January 16,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4147155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86807482-8128-47C6-A8DD-6452B0291CFF}" type="datetime2">
              <a:rPr lang="en-US" smtClean="0"/>
              <a:t>Saturday, January 16, 2021</a:t>
            </a:fld>
            <a:endParaRPr lang="en-US"/>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C01389E6-C847-4AD0-B56D-D205B2EAB1EE}" type="slidenum">
              <a:rPr lang="en-US" smtClean="0"/>
              <a:t>‹#›</a:t>
            </a:fld>
            <a:endParaRPr lang="en-US"/>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8798805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903F25-275E-41DE-BE3B-EBF0DB49F9B1}" type="datetime2">
              <a:rPr lang="en-US" smtClean="0"/>
              <a:t>Saturday, January 16,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439009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941832" y="2909102"/>
            <a:ext cx="361188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975398" y="2909102"/>
            <a:ext cx="361188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E475572-4A44-4171-84AA-64D42C8050A6}" type="datetime2">
              <a:rPr lang="en-US" smtClean="0"/>
              <a:t>Saturday, January 16, 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56923395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4C1612E-528E-4FD5-9E9E-E15F1108F171}" type="datetime2">
              <a:rPr lang="en-US" smtClean="0"/>
              <a:t>Saturday, January 16, 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022772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F6D862-A06D-436F-A92E-EBAAD50B6E50}" type="datetime2">
              <a:rPr lang="en-US" smtClean="0"/>
              <a:t>Saturday, January 16, 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656304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73789" y="6375679"/>
            <a:ext cx="925016" cy="348462"/>
          </a:xfrm>
        </p:spPr>
        <p:txBody>
          <a:bodyPr/>
          <a:lstStyle/>
          <a:p>
            <a:fld id="{B73E0B7D-2260-4809-8F0A-9E5F3E24F169}" type="datetime2">
              <a:rPr lang="en-US" smtClean="0"/>
              <a:t>Saturday, January 16, 2021</a:t>
            </a:fld>
            <a:endParaRPr lang="en-US"/>
          </a:p>
        </p:txBody>
      </p:sp>
      <p:sp>
        <p:nvSpPr>
          <p:cNvPr id="6" name="Footer Placeholder 5"/>
          <p:cNvSpPr>
            <a:spLocks noGrp="1"/>
          </p:cNvSpPr>
          <p:nvPr>
            <p:ph type="ftr" sz="quarter" idx="11"/>
          </p:nvPr>
        </p:nvSpPr>
        <p:spPr>
          <a:xfrm>
            <a:off x="1577716" y="6375679"/>
            <a:ext cx="2611634" cy="345796"/>
          </a:xfrm>
        </p:spPr>
        <p:txBody>
          <a:bodyPr/>
          <a:lstStyle/>
          <a:p>
            <a:endParaRPr lang="en-US"/>
          </a:p>
        </p:txBody>
      </p:sp>
      <p:sp>
        <p:nvSpPr>
          <p:cNvPr id="7" name="Slide Number Placeholder 6"/>
          <p:cNvSpPr>
            <a:spLocks noGrp="1"/>
          </p:cNvSpPr>
          <p:nvPr>
            <p:ph type="sldNum" sz="quarter" idx="12"/>
          </p:nvPr>
        </p:nvSpPr>
        <p:spPr>
          <a:xfrm>
            <a:off x="4268261" y="6375679"/>
            <a:ext cx="924342" cy="345796"/>
          </a:xfrm>
        </p:spPr>
        <p:txBody>
          <a:bodyPr/>
          <a:lstStyle/>
          <a:p>
            <a:fld id="{C01389E6-C847-4AD0-B56D-D205B2EAB1EE}" type="slidenum">
              <a:rPr lang="en-US" smtClean="0"/>
              <a:t>‹#›</a:t>
            </a:fld>
            <a:endParaRPr lang="en-US"/>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15133599"/>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74463" y="6375679"/>
            <a:ext cx="924342" cy="348462"/>
          </a:xfrm>
        </p:spPr>
        <p:txBody>
          <a:bodyPr/>
          <a:lstStyle/>
          <a:p>
            <a:fld id="{3C8E4735-C637-46A3-94EB-AB3AC4188D2F}" type="datetime2">
              <a:rPr lang="en-US" smtClean="0"/>
              <a:t>Saturday, January 16, 2021</a:t>
            </a:fld>
            <a:endParaRPr lang="en-US"/>
          </a:p>
        </p:txBody>
      </p:sp>
      <p:sp>
        <p:nvSpPr>
          <p:cNvPr id="6" name="Footer Placeholder 5"/>
          <p:cNvSpPr>
            <a:spLocks noGrp="1"/>
          </p:cNvSpPr>
          <p:nvPr>
            <p:ph type="ftr" sz="quarter" idx="11"/>
          </p:nvPr>
        </p:nvSpPr>
        <p:spPr>
          <a:xfrm>
            <a:off x="1577716" y="6375679"/>
            <a:ext cx="2611634" cy="345796"/>
          </a:xfrm>
        </p:spPr>
        <p:txBody>
          <a:bodyPr/>
          <a:lstStyle/>
          <a:p>
            <a:endParaRPr lang="en-US"/>
          </a:p>
        </p:txBody>
      </p:sp>
      <p:sp>
        <p:nvSpPr>
          <p:cNvPr id="7" name="Slide Number Placeholder 6"/>
          <p:cNvSpPr>
            <a:spLocks noGrp="1"/>
          </p:cNvSpPr>
          <p:nvPr>
            <p:ph type="sldNum" sz="quarter" idx="12"/>
          </p:nvPr>
        </p:nvSpPr>
        <p:spPr>
          <a:xfrm>
            <a:off x="4256153" y="6375679"/>
            <a:ext cx="947460" cy="345796"/>
          </a:xfrm>
        </p:spPr>
        <p:txBody>
          <a:bodyPr/>
          <a:lstStyle/>
          <a:p>
            <a:fld id="{C01389E6-C847-4AD0-B56D-D205B2EAB1EE}" type="slidenum">
              <a:rPr lang="en-US" smtClean="0"/>
              <a:t>‹#›</a:t>
            </a:fld>
            <a:endParaRPr lang="en-US"/>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77239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AE0C963C-C1DB-4AFD-9DDC-0691666BF49B}" type="datetime2">
              <a:rPr lang="en-US" smtClean="0"/>
              <a:pPr/>
              <a:t>Saturday, January 16, 2021</a:t>
            </a:fld>
            <a:endParaRPr lang="en-US" cap="all" dirty="0"/>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pPr algn="l"/>
            <a:endParaRPr lang="en-US"/>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C01389E6-C847-4AD0-B56D-D205B2EAB1EE}" type="slidenum">
              <a:rPr lang="en-US" smtClean="0"/>
              <a:pPr/>
              <a:t>‹#›</a:t>
            </a:fld>
            <a:endParaRPr lang="en-US" sz="600" dirty="0"/>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49320375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hf sldNum="0" hdr="0" ftr="0" dt="0"/>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594">
          <p15:clr>
            <a:srgbClr val="F26B43"/>
          </p15:clr>
        </p15:guide>
        <p15:guide id="1" pos="792">
          <p15:clr>
            <a:srgbClr val="F26B43"/>
          </p15:clr>
        </p15:guide>
        <p15:guide id="2" pos="7200">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9F25C-1EB4-472B-8DDD-BAC0385EA065}"/>
              </a:ext>
            </a:extLst>
          </p:cNvPr>
          <p:cNvSpPr>
            <a:spLocks noGrp="1"/>
          </p:cNvSpPr>
          <p:nvPr>
            <p:ph type="ctrTitle"/>
          </p:nvPr>
        </p:nvSpPr>
        <p:spPr>
          <a:xfrm>
            <a:off x="808892" y="2210969"/>
            <a:ext cx="7738814" cy="2169825"/>
          </a:xfrm>
        </p:spPr>
        <p:txBody>
          <a:bodyPr>
            <a:spAutoFit/>
          </a:bodyPr>
          <a:lstStyle/>
          <a:p>
            <a:r>
              <a:rPr lang="en-US" dirty="0">
                <a:solidFill>
                  <a:schemeClr val="tx1"/>
                </a:solidFill>
              </a:rPr>
              <a:t>The Prayer Of Daniel</a:t>
            </a:r>
          </a:p>
        </p:txBody>
      </p:sp>
      <p:sp>
        <p:nvSpPr>
          <p:cNvPr id="3" name="Subtitle 2">
            <a:extLst>
              <a:ext uri="{FF2B5EF4-FFF2-40B4-BE49-F238E27FC236}">
                <a16:creationId xmlns:a16="http://schemas.microsoft.com/office/drawing/2014/main" id="{78E91ADA-E178-43AB-B28D-A9B0796EF932}"/>
              </a:ext>
            </a:extLst>
          </p:cNvPr>
          <p:cNvSpPr>
            <a:spLocks noGrp="1"/>
          </p:cNvSpPr>
          <p:nvPr>
            <p:ph type="subTitle" idx="1"/>
          </p:nvPr>
        </p:nvSpPr>
        <p:spPr>
          <a:xfrm>
            <a:off x="1661284" y="5979197"/>
            <a:ext cx="6034030" cy="800219"/>
          </a:xfrm>
        </p:spPr>
        <p:txBody>
          <a:bodyPr>
            <a:spAutoFit/>
          </a:bodyPr>
          <a:lstStyle/>
          <a:p>
            <a:r>
              <a:rPr kumimoji="0" lang="en-US" sz="4600" b="0" i="0" u="none" strike="noStrike" kern="1200" cap="all" spc="150" normalizeH="0" baseline="0" noProof="0" dirty="0">
                <a:ln>
                  <a:noFill/>
                </a:ln>
                <a:solidFill>
                  <a:schemeClr val="tx1"/>
                </a:solidFill>
                <a:effectLst/>
                <a:uLnTx/>
                <a:uFillTx/>
                <a:latin typeface="Impact" panose="020B0806030902050204"/>
                <a:ea typeface="+mj-ea"/>
                <a:cs typeface="+mj-cs"/>
              </a:rPr>
              <a:t>Daniel 9:1-19</a:t>
            </a:r>
            <a:endParaRPr lang="en-US" dirty="0">
              <a:solidFill>
                <a:schemeClr val="tx1"/>
              </a:solidFill>
            </a:endParaRPr>
          </a:p>
        </p:txBody>
      </p:sp>
    </p:spTree>
    <p:extLst>
      <p:ext uri="{BB962C8B-B14F-4D97-AF65-F5344CB8AC3E}">
        <p14:creationId xmlns:p14="http://schemas.microsoft.com/office/powerpoint/2010/main" val="4158640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3A630E-2F86-4077-B15C-73400982701C}"/>
              </a:ext>
            </a:extLst>
          </p:cNvPr>
          <p:cNvSpPr>
            <a:spLocks noGrp="1"/>
          </p:cNvSpPr>
          <p:nvPr>
            <p:ph idx="1"/>
          </p:nvPr>
        </p:nvSpPr>
        <p:spPr>
          <a:xfrm>
            <a:off x="938758" y="2286002"/>
            <a:ext cx="7633742" cy="2585323"/>
          </a:xfrm>
        </p:spPr>
        <p:txBody>
          <a:bodyPr>
            <a:spAutoFit/>
          </a:bodyPr>
          <a:lstStyle/>
          <a:p>
            <a:pPr marL="0" indent="0">
              <a:buNone/>
            </a:pPr>
            <a:r>
              <a:rPr lang="en-US" sz="3200" b="1" i="0" u="none" strike="noStrike" baseline="0" dirty="0">
                <a:solidFill>
                  <a:schemeClr val="tx1"/>
                </a:solidFill>
              </a:rPr>
              <a:t>Petition (verses15-19).</a:t>
            </a:r>
          </a:p>
          <a:p>
            <a:pPr marL="0" indent="0">
              <a:buNone/>
            </a:pPr>
            <a:r>
              <a:rPr lang="en-US" sz="2800" b="0" u="none" strike="noStrike" baseline="0" dirty="0">
                <a:solidFill>
                  <a:schemeClr val="tx1"/>
                </a:solidFill>
                <a:latin typeface="Times New Roman" panose="02020603050405020304" pitchFamily="18" charset="0"/>
                <a:cs typeface="Times New Roman" panose="02020603050405020304" pitchFamily="18" charset="0"/>
              </a:rPr>
              <a:t>Daniel 9:16, </a:t>
            </a:r>
            <a:r>
              <a:rPr lang="en-US" sz="2800" b="0" i="1" u="none" strike="noStrike" baseline="0" dirty="0">
                <a:solidFill>
                  <a:schemeClr val="tx1"/>
                </a:solidFill>
                <a:latin typeface="Times New Roman" panose="02020603050405020304" pitchFamily="18" charset="0"/>
                <a:cs typeface="Times New Roman" panose="02020603050405020304" pitchFamily="18" charset="0"/>
              </a:rPr>
              <a:t>“O Lord, (I beseech thee KJV) according to all thy righteousness, let thine anger and thy wrath, I pray thee, be turned away from thy city Jerusalem, thy holy mountain.”</a:t>
            </a:r>
            <a:endParaRPr lang="en-US" sz="2800" b="0" i="0" u="none" strike="noStrike" baseline="0" dirty="0">
              <a:solidFill>
                <a:schemeClr val="tx1"/>
              </a:solidFill>
              <a:latin typeface="Times New Roman" panose="02020603050405020304" pitchFamily="18" charset="0"/>
              <a:cs typeface="Times New Roman" panose="02020603050405020304" pitchFamily="18" charset="0"/>
            </a:endParaRPr>
          </a:p>
        </p:txBody>
      </p:sp>
      <p:sp>
        <p:nvSpPr>
          <p:cNvPr id="6" name="Title 1">
            <a:extLst>
              <a:ext uri="{FF2B5EF4-FFF2-40B4-BE49-F238E27FC236}">
                <a16:creationId xmlns:a16="http://schemas.microsoft.com/office/drawing/2014/main" id="{2F3CDCDD-9E41-4418-8D41-7567E0A426F0}"/>
              </a:ext>
            </a:extLst>
          </p:cNvPr>
          <p:cNvSpPr>
            <a:spLocks noGrp="1"/>
          </p:cNvSpPr>
          <p:nvPr>
            <p:ph type="title"/>
          </p:nvPr>
        </p:nvSpPr>
        <p:spPr>
          <a:xfrm>
            <a:off x="938758" y="382385"/>
            <a:ext cx="7633742" cy="1505027"/>
          </a:xfrm>
        </p:spPr>
        <p:txBody>
          <a:bodyPr>
            <a:spAutoFit/>
          </a:bodyPr>
          <a:lstStyle/>
          <a:p>
            <a:r>
              <a:rPr lang="en-US" dirty="0">
                <a:solidFill>
                  <a:schemeClr val="tx1"/>
                </a:solidFill>
              </a:rPr>
              <a:t>The Prayer Of Daniel</a:t>
            </a:r>
            <a:br>
              <a:rPr lang="en-US" cap="none" dirty="0">
                <a:solidFill>
                  <a:schemeClr val="tx1"/>
                </a:solidFill>
              </a:rPr>
            </a:br>
            <a:r>
              <a:rPr lang="en-US" cap="none" dirty="0">
                <a:solidFill>
                  <a:schemeClr val="tx1"/>
                </a:solidFill>
              </a:rPr>
              <a:t>Daniel 9:1-19</a:t>
            </a:r>
            <a:endParaRPr lang="en-US" dirty="0">
              <a:solidFill>
                <a:schemeClr val="tx1"/>
              </a:solidFill>
            </a:endParaRPr>
          </a:p>
        </p:txBody>
      </p:sp>
    </p:spTree>
    <p:extLst>
      <p:ext uri="{BB962C8B-B14F-4D97-AF65-F5344CB8AC3E}">
        <p14:creationId xmlns:p14="http://schemas.microsoft.com/office/powerpoint/2010/main" val="2963409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3A630E-2F86-4077-B15C-73400982701C}"/>
              </a:ext>
            </a:extLst>
          </p:cNvPr>
          <p:cNvSpPr>
            <a:spLocks noGrp="1"/>
          </p:cNvSpPr>
          <p:nvPr>
            <p:ph idx="1"/>
          </p:nvPr>
        </p:nvSpPr>
        <p:spPr>
          <a:xfrm>
            <a:off x="938758" y="2286002"/>
            <a:ext cx="7633742" cy="3059299"/>
          </a:xfrm>
        </p:spPr>
        <p:txBody>
          <a:bodyPr>
            <a:spAutoFit/>
          </a:bodyPr>
          <a:lstStyle/>
          <a:p>
            <a:pPr marL="0" indent="0">
              <a:buNone/>
            </a:pPr>
            <a:r>
              <a:rPr lang="en-US" sz="3200" b="1" i="0" u="none" strike="noStrike" baseline="0" dirty="0">
                <a:solidFill>
                  <a:schemeClr val="tx1"/>
                </a:solidFill>
              </a:rPr>
              <a:t>Petition (verses15-19).</a:t>
            </a:r>
          </a:p>
          <a:p>
            <a:r>
              <a:rPr lang="en-US" sz="2800" b="0" u="none" strike="noStrike" baseline="0" dirty="0">
                <a:solidFill>
                  <a:schemeClr val="tx1"/>
                </a:solidFill>
                <a:latin typeface="Times New Roman" panose="02020603050405020304" pitchFamily="18" charset="0"/>
                <a:cs typeface="Times New Roman" panose="02020603050405020304" pitchFamily="18" charset="0"/>
              </a:rPr>
              <a:t>Daniel 9:17, </a:t>
            </a:r>
            <a:r>
              <a:rPr lang="en-US" sz="2800" b="0" i="1" u="none" strike="noStrike" baseline="0" dirty="0">
                <a:solidFill>
                  <a:schemeClr val="tx1"/>
                </a:solidFill>
                <a:latin typeface="Times New Roman" panose="02020603050405020304" pitchFamily="18" charset="0"/>
                <a:cs typeface="Times New Roman" panose="02020603050405020304" pitchFamily="18" charset="0"/>
              </a:rPr>
              <a:t>“Now therefore, O our God, hearken unto the prayer of thy servant, and to his supplications, and cause thy face to shine upon</a:t>
            </a:r>
            <a:r>
              <a:rPr lang="en-US" sz="2800" b="0" i="1" u="sng" strike="noStrike" baseline="0" dirty="0">
                <a:solidFill>
                  <a:schemeClr val="tx1"/>
                </a:solidFill>
                <a:latin typeface="Times New Roman" panose="02020603050405020304" pitchFamily="18" charset="0"/>
                <a:cs typeface="Times New Roman" panose="02020603050405020304" pitchFamily="18" charset="0"/>
              </a:rPr>
              <a:t> </a:t>
            </a:r>
            <a:r>
              <a:rPr lang="en-US" sz="2800" b="1" i="1" u="sng" strike="noStrike" baseline="0" dirty="0">
                <a:solidFill>
                  <a:schemeClr val="tx1"/>
                </a:solidFill>
                <a:latin typeface="Times New Roman" panose="02020603050405020304" pitchFamily="18" charset="0"/>
                <a:cs typeface="Times New Roman" panose="02020603050405020304" pitchFamily="18" charset="0"/>
              </a:rPr>
              <a:t>thy sanctuary </a:t>
            </a:r>
            <a:r>
              <a:rPr lang="en-US" sz="2800" b="0" i="1" u="sng" strike="noStrike" baseline="0" dirty="0">
                <a:solidFill>
                  <a:schemeClr val="tx1"/>
                </a:solidFill>
                <a:latin typeface="Times New Roman" panose="02020603050405020304" pitchFamily="18" charset="0"/>
                <a:cs typeface="Times New Roman" panose="02020603050405020304" pitchFamily="18" charset="0"/>
              </a:rPr>
              <a:t>that is desolate</a:t>
            </a:r>
            <a:r>
              <a:rPr lang="en-US" sz="2800" b="0" i="1" u="none" strike="noStrike" baseline="0" dirty="0">
                <a:solidFill>
                  <a:schemeClr val="tx1"/>
                </a:solidFill>
                <a:latin typeface="Times New Roman" panose="02020603050405020304" pitchFamily="18" charset="0"/>
                <a:cs typeface="Times New Roman" panose="02020603050405020304" pitchFamily="18" charset="0"/>
              </a:rPr>
              <a:t>, for the Lord’s sake.”</a:t>
            </a:r>
            <a:endParaRPr lang="en-US" sz="2800" b="0" i="0" u="none" strike="noStrike" baseline="0" dirty="0">
              <a:solidFill>
                <a:schemeClr val="tx1"/>
              </a:solidFill>
              <a:latin typeface="Times New Roman" panose="02020603050405020304" pitchFamily="18" charset="0"/>
              <a:cs typeface="Times New Roman" panose="02020603050405020304" pitchFamily="18" charset="0"/>
            </a:endParaRPr>
          </a:p>
        </p:txBody>
      </p:sp>
      <p:sp>
        <p:nvSpPr>
          <p:cNvPr id="6" name="Title 1">
            <a:extLst>
              <a:ext uri="{FF2B5EF4-FFF2-40B4-BE49-F238E27FC236}">
                <a16:creationId xmlns:a16="http://schemas.microsoft.com/office/drawing/2014/main" id="{62D4C92A-0343-4F60-AA7E-F9F81CDC9958}"/>
              </a:ext>
            </a:extLst>
          </p:cNvPr>
          <p:cNvSpPr>
            <a:spLocks noGrp="1"/>
          </p:cNvSpPr>
          <p:nvPr>
            <p:ph type="title"/>
          </p:nvPr>
        </p:nvSpPr>
        <p:spPr>
          <a:xfrm>
            <a:off x="938758" y="382385"/>
            <a:ext cx="7633742" cy="1505027"/>
          </a:xfrm>
        </p:spPr>
        <p:txBody>
          <a:bodyPr>
            <a:spAutoFit/>
          </a:bodyPr>
          <a:lstStyle/>
          <a:p>
            <a:r>
              <a:rPr lang="en-US" dirty="0">
                <a:solidFill>
                  <a:schemeClr val="tx1"/>
                </a:solidFill>
              </a:rPr>
              <a:t>The Prayer Of Daniel</a:t>
            </a:r>
            <a:br>
              <a:rPr lang="en-US" cap="none" dirty="0">
                <a:solidFill>
                  <a:schemeClr val="tx1"/>
                </a:solidFill>
              </a:rPr>
            </a:br>
            <a:r>
              <a:rPr lang="en-US" cap="none" dirty="0">
                <a:solidFill>
                  <a:schemeClr val="tx1"/>
                </a:solidFill>
              </a:rPr>
              <a:t>Daniel 9:1-19</a:t>
            </a:r>
            <a:endParaRPr lang="en-US" dirty="0">
              <a:solidFill>
                <a:schemeClr val="tx1"/>
              </a:solidFill>
            </a:endParaRPr>
          </a:p>
        </p:txBody>
      </p:sp>
    </p:spTree>
    <p:extLst>
      <p:ext uri="{BB962C8B-B14F-4D97-AF65-F5344CB8AC3E}">
        <p14:creationId xmlns:p14="http://schemas.microsoft.com/office/powerpoint/2010/main" val="3917849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3A630E-2F86-4077-B15C-73400982701C}"/>
              </a:ext>
            </a:extLst>
          </p:cNvPr>
          <p:cNvSpPr>
            <a:spLocks noGrp="1"/>
          </p:cNvSpPr>
          <p:nvPr>
            <p:ph idx="1"/>
          </p:nvPr>
        </p:nvSpPr>
        <p:spPr>
          <a:xfrm>
            <a:off x="938758" y="2286002"/>
            <a:ext cx="7633742" cy="3533275"/>
          </a:xfrm>
        </p:spPr>
        <p:txBody>
          <a:bodyPr>
            <a:spAutoFit/>
          </a:bodyPr>
          <a:lstStyle/>
          <a:p>
            <a:pPr marL="0" indent="0">
              <a:buNone/>
            </a:pPr>
            <a:r>
              <a:rPr lang="en-US" sz="3200" b="1" i="0" u="none" strike="noStrike" baseline="0" dirty="0">
                <a:solidFill>
                  <a:schemeClr val="tx1"/>
                </a:solidFill>
              </a:rPr>
              <a:t>Petition (verses15-19).</a:t>
            </a:r>
          </a:p>
          <a:p>
            <a:r>
              <a:rPr lang="en-US" sz="2800" b="0" u="none" strike="noStrike" baseline="0" dirty="0">
                <a:solidFill>
                  <a:schemeClr val="tx1"/>
                </a:solidFill>
                <a:latin typeface="Times New Roman" panose="02020603050405020304" pitchFamily="18" charset="0"/>
                <a:cs typeface="Times New Roman" panose="02020603050405020304" pitchFamily="18" charset="0"/>
              </a:rPr>
              <a:t>Daniel 9:18, </a:t>
            </a:r>
            <a:r>
              <a:rPr lang="en-US" sz="2800" b="0" i="1" u="none" strike="noStrike" baseline="0" dirty="0">
                <a:solidFill>
                  <a:schemeClr val="tx1"/>
                </a:solidFill>
                <a:latin typeface="Times New Roman" panose="02020603050405020304" pitchFamily="18" charset="0"/>
                <a:cs typeface="Times New Roman" panose="02020603050405020304" pitchFamily="18" charset="0"/>
              </a:rPr>
              <a:t>“O my God, incline thine ear, and hear; open thine eyes, and behold our desolations, and </a:t>
            </a:r>
            <a:r>
              <a:rPr lang="en-US" sz="2800" b="0" i="1" u="sng" strike="noStrike" baseline="0" dirty="0">
                <a:solidFill>
                  <a:schemeClr val="tx1"/>
                </a:solidFill>
                <a:latin typeface="Times New Roman" panose="02020603050405020304" pitchFamily="18" charset="0"/>
                <a:cs typeface="Times New Roman" panose="02020603050405020304" pitchFamily="18" charset="0"/>
              </a:rPr>
              <a:t>the city which is called by </a:t>
            </a:r>
            <a:r>
              <a:rPr lang="en-US" sz="2800" b="1" i="1" u="sng" strike="noStrike" baseline="0" dirty="0">
                <a:solidFill>
                  <a:schemeClr val="tx1"/>
                </a:solidFill>
                <a:latin typeface="Times New Roman" panose="02020603050405020304" pitchFamily="18" charset="0"/>
                <a:cs typeface="Times New Roman" panose="02020603050405020304" pitchFamily="18" charset="0"/>
              </a:rPr>
              <a:t>thy name</a:t>
            </a:r>
            <a:r>
              <a:rPr lang="en-US" sz="2800" b="0" i="1" u="none" strike="noStrike" baseline="0" dirty="0">
                <a:solidFill>
                  <a:schemeClr val="tx1"/>
                </a:solidFill>
                <a:latin typeface="Times New Roman" panose="02020603050405020304" pitchFamily="18" charset="0"/>
                <a:cs typeface="Times New Roman" panose="02020603050405020304" pitchFamily="18" charset="0"/>
              </a:rPr>
              <a:t>: for we do not present our supplications before thee for our righteousness, but for thy great mercies’ sake.”</a:t>
            </a:r>
            <a:endParaRPr lang="en-US" sz="2800" b="0" i="0" u="none" strike="noStrike" baseline="0" dirty="0">
              <a:solidFill>
                <a:schemeClr val="tx1"/>
              </a:solidFill>
              <a:latin typeface="Times New Roman" panose="02020603050405020304" pitchFamily="18" charset="0"/>
              <a:cs typeface="Times New Roman" panose="02020603050405020304" pitchFamily="18" charset="0"/>
            </a:endParaRPr>
          </a:p>
        </p:txBody>
      </p:sp>
      <p:sp>
        <p:nvSpPr>
          <p:cNvPr id="6" name="Title 1">
            <a:extLst>
              <a:ext uri="{FF2B5EF4-FFF2-40B4-BE49-F238E27FC236}">
                <a16:creationId xmlns:a16="http://schemas.microsoft.com/office/drawing/2014/main" id="{21F8A98C-99EC-4186-9F16-42C81BC59D21}"/>
              </a:ext>
            </a:extLst>
          </p:cNvPr>
          <p:cNvSpPr>
            <a:spLocks noGrp="1"/>
          </p:cNvSpPr>
          <p:nvPr>
            <p:ph type="title"/>
          </p:nvPr>
        </p:nvSpPr>
        <p:spPr>
          <a:xfrm>
            <a:off x="938758" y="382385"/>
            <a:ext cx="7633742" cy="1505027"/>
          </a:xfrm>
        </p:spPr>
        <p:txBody>
          <a:bodyPr>
            <a:spAutoFit/>
          </a:bodyPr>
          <a:lstStyle/>
          <a:p>
            <a:r>
              <a:rPr lang="en-US" dirty="0">
                <a:solidFill>
                  <a:schemeClr val="tx1"/>
                </a:solidFill>
              </a:rPr>
              <a:t>The Prayer Of Daniel</a:t>
            </a:r>
            <a:br>
              <a:rPr lang="en-US" cap="none" dirty="0">
                <a:solidFill>
                  <a:schemeClr val="tx1"/>
                </a:solidFill>
              </a:rPr>
            </a:br>
            <a:r>
              <a:rPr lang="en-US" cap="none" dirty="0">
                <a:solidFill>
                  <a:schemeClr val="tx1"/>
                </a:solidFill>
              </a:rPr>
              <a:t>Daniel 9:1-19</a:t>
            </a:r>
            <a:endParaRPr lang="en-US" dirty="0">
              <a:solidFill>
                <a:schemeClr val="tx1"/>
              </a:solidFill>
            </a:endParaRPr>
          </a:p>
        </p:txBody>
      </p:sp>
    </p:spTree>
    <p:extLst>
      <p:ext uri="{BB962C8B-B14F-4D97-AF65-F5344CB8AC3E}">
        <p14:creationId xmlns:p14="http://schemas.microsoft.com/office/powerpoint/2010/main" val="127774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3A630E-2F86-4077-B15C-73400982701C}"/>
              </a:ext>
            </a:extLst>
          </p:cNvPr>
          <p:cNvSpPr>
            <a:spLocks noGrp="1"/>
          </p:cNvSpPr>
          <p:nvPr>
            <p:ph idx="1"/>
          </p:nvPr>
        </p:nvSpPr>
        <p:spPr>
          <a:xfrm>
            <a:off x="938758" y="2286002"/>
            <a:ext cx="7633742" cy="2585323"/>
          </a:xfrm>
        </p:spPr>
        <p:txBody>
          <a:bodyPr>
            <a:spAutoFit/>
          </a:bodyPr>
          <a:lstStyle/>
          <a:p>
            <a:pPr marL="0" indent="0">
              <a:buNone/>
            </a:pPr>
            <a:r>
              <a:rPr lang="en-US" sz="3200" b="1" i="0" u="none" strike="noStrike" baseline="0" dirty="0">
                <a:solidFill>
                  <a:schemeClr val="tx1"/>
                </a:solidFill>
              </a:rPr>
              <a:t>Petition (verses15-19).</a:t>
            </a:r>
          </a:p>
          <a:p>
            <a:r>
              <a:rPr lang="en-US" sz="2800" b="0" u="none" strike="noStrike" baseline="0" dirty="0">
                <a:solidFill>
                  <a:schemeClr val="tx1"/>
                </a:solidFill>
                <a:latin typeface="Times New Roman" panose="02020603050405020304" pitchFamily="18" charset="0"/>
                <a:cs typeface="Times New Roman" panose="02020603050405020304" pitchFamily="18" charset="0"/>
              </a:rPr>
              <a:t>Daniel 9:20, </a:t>
            </a:r>
            <a:r>
              <a:rPr lang="en-US" sz="2800" b="0" i="1" u="none" strike="noStrike" baseline="0" dirty="0">
                <a:solidFill>
                  <a:schemeClr val="tx1"/>
                </a:solidFill>
                <a:latin typeface="Times New Roman" panose="02020603050405020304" pitchFamily="18" charset="0"/>
                <a:cs typeface="Times New Roman" panose="02020603050405020304" pitchFamily="18" charset="0"/>
              </a:rPr>
              <a:t>“O Lord, hear; O Lord, forgive; O Lord, hearken and do; defer not, for thine own sake, O my God,</a:t>
            </a:r>
            <a:r>
              <a:rPr lang="en-US" sz="2800" b="0" i="1" strike="noStrike" baseline="0" dirty="0">
                <a:solidFill>
                  <a:schemeClr val="tx1"/>
                </a:solidFill>
                <a:latin typeface="Times New Roman" panose="02020603050405020304" pitchFamily="18" charset="0"/>
                <a:cs typeface="Times New Roman" panose="02020603050405020304" pitchFamily="18" charset="0"/>
              </a:rPr>
              <a:t> </a:t>
            </a:r>
            <a:r>
              <a:rPr lang="en-US" sz="2800" b="0" i="1" u="sng" strike="noStrike" baseline="0" dirty="0">
                <a:solidFill>
                  <a:schemeClr val="tx1"/>
                </a:solidFill>
                <a:latin typeface="Times New Roman" panose="02020603050405020304" pitchFamily="18" charset="0"/>
                <a:cs typeface="Times New Roman" panose="02020603050405020304" pitchFamily="18" charset="0"/>
              </a:rPr>
              <a:t>because </a:t>
            </a:r>
            <a:r>
              <a:rPr lang="en-US" sz="2800" b="1" i="1" u="sng" strike="noStrike" baseline="0" dirty="0">
                <a:solidFill>
                  <a:schemeClr val="tx1"/>
                </a:solidFill>
                <a:latin typeface="Times New Roman" panose="02020603050405020304" pitchFamily="18" charset="0"/>
                <a:cs typeface="Times New Roman" panose="02020603050405020304" pitchFamily="18" charset="0"/>
              </a:rPr>
              <a:t>thy city </a:t>
            </a:r>
            <a:r>
              <a:rPr lang="en-US" sz="2800" b="0" i="1" u="sng" strike="noStrike" baseline="0" dirty="0">
                <a:solidFill>
                  <a:schemeClr val="tx1"/>
                </a:solidFill>
                <a:latin typeface="Times New Roman" panose="02020603050405020304" pitchFamily="18" charset="0"/>
                <a:cs typeface="Times New Roman" panose="02020603050405020304" pitchFamily="18" charset="0"/>
              </a:rPr>
              <a:t>and </a:t>
            </a:r>
            <a:r>
              <a:rPr lang="en-US" sz="2800" b="1" i="1" u="sng" strike="noStrike" baseline="0" dirty="0">
                <a:solidFill>
                  <a:schemeClr val="tx1"/>
                </a:solidFill>
                <a:latin typeface="Times New Roman" panose="02020603050405020304" pitchFamily="18" charset="0"/>
                <a:cs typeface="Times New Roman" panose="02020603050405020304" pitchFamily="18" charset="0"/>
              </a:rPr>
              <a:t>thy people </a:t>
            </a:r>
            <a:r>
              <a:rPr lang="en-US" sz="2800" b="0" i="1" u="sng" strike="noStrike" baseline="0" dirty="0">
                <a:solidFill>
                  <a:schemeClr val="tx1"/>
                </a:solidFill>
                <a:latin typeface="Times New Roman" panose="02020603050405020304" pitchFamily="18" charset="0"/>
                <a:cs typeface="Times New Roman" panose="02020603050405020304" pitchFamily="18" charset="0"/>
              </a:rPr>
              <a:t>are called by thy name</a:t>
            </a:r>
            <a:r>
              <a:rPr lang="en-US" sz="2800" b="0" i="1" u="none" strike="noStrike" baseline="0" dirty="0">
                <a:solidFill>
                  <a:schemeClr val="tx1"/>
                </a:solidFill>
                <a:latin typeface="Times New Roman" panose="02020603050405020304" pitchFamily="18" charset="0"/>
                <a:cs typeface="Times New Roman" panose="02020603050405020304" pitchFamily="18" charset="0"/>
              </a:rPr>
              <a:t>.”</a:t>
            </a:r>
            <a:endParaRPr lang="en-US" sz="2800" b="0" i="0" u="none" strike="noStrike" baseline="0" dirty="0">
              <a:solidFill>
                <a:schemeClr val="tx1"/>
              </a:solidFill>
              <a:latin typeface="Times New Roman" panose="02020603050405020304" pitchFamily="18" charset="0"/>
              <a:cs typeface="Times New Roman" panose="02020603050405020304" pitchFamily="18" charset="0"/>
            </a:endParaRPr>
          </a:p>
        </p:txBody>
      </p:sp>
      <p:sp>
        <p:nvSpPr>
          <p:cNvPr id="6" name="Title 1">
            <a:extLst>
              <a:ext uri="{FF2B5EF4-FFF2-40B4-BE49-F238E27FC236}">
                <a16:creationId xmlns:a16="http://schemas.microsoft.com/office/drawing/2014/main" id="{3C32359E-053C-4B89-A4CB-BF35ABF403A0}"/>
              </a:ext>
            </a:extLst>
          </p:cNvPr>
          <p:cNvSpPr>
            <a:spLocks noGrp="1"/>
          </p:cNvSpPr>
          <p:nvPr>
            <p:ph type="title"/>
          </p:nvPr>
        </p:nvSpPr>
        <p:spPr>
          <a:xfrm>
            <a:off x="938758" y="382385"/>
            <a:ext cx="7633742" cy="1505027"/>
          </a:xfrm>
        </p:spPr>
        <p:txBody>
          <a:bodyPr>
            <a:spAutoFit/>
          </a:bodyPr>
          <a:lstStyle/>
          <a:p>
            <a:r>
              <a:rPr lang="en-US" dirty="0">
                <a:solidFill>
                  <a:schemeClr val="tx1"/>
                </a:solidFill>
              </a:rPr>
              <a:t>The Prayer Of Daniel</a:t>
            </a:r>
            <a:br>
              <a:rPr lang="en-US" cap="none" dirty="0">
                <a:solidFill>
                  <a:schemeClr val="tx1"/>
                </a:solidFill>
              </a:rPr>
            </a:br>
            <a:r>
              <a:rPr lang="en-US" cap="none" dirty="0">
                <a:solidFill>
                  <a:schemeClr val="tx1"/>
                </a:solidFill>
              </a:rPr>
              <a:t>Daniel 9:1-19</a:t>
            </a:r>
            <a:endParaRPr lang="en-US" dirty="0">
              <a:solidFill>
                <a:schemeClr val="tx1"/>
              </a:solidFill>
            </a:endParaRPr>
          </a:p>
        </p:txBody>
      </p:sp>
    </p:spTree>
    <p:extLst>
      <p:ext uri="{BB962C8B-B14F-4D97-AF65-F5344CB8AC3E}">
        <p14:creationId xmlns:p14="http://schemas.microsoft.com/office/powerpoint/2010/main" val="2759729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3A630E-2F86-4077-B15C-73400982701C}"/>
              </a:ext>
            </a:extLst>
          </p:cNvPr>
          <p:cNvSpPr>
            <a:spLocks noGrp="1"/>
          </p:cNvSpPr>
          <p:nvPr>
            <p:ph idx="1"/>
          </p:nvPr>
        </p:nvSpPr>
        <p:spPr>
          <a:xfrm>
            <a:off x="707010" y="2040903"/>
            <a:ext cx="8075040" cy="4530279"/>
          </a:xfrm>
        </p:spPr>
        <p:txBody>
          <a:bodyPr wrap="square">
            <a:spAutoFit/>
          </a:bodyPr>
          <a:lstStyle/>
          <a:p>
            <a:pPr marL="0" indent="0">
              <a:buNone/>
            </a:pPr>
            <a:r>
              <a:rPr lang="en-US" sz="3200" b="1" dirty="0">
                <a:solidFill>
                  <a:schemeClr val="tx1"/>
                </a:solidFill>
              </a:rPr>
              <a:t>Conclusion:</a:t>
            </a:r>
          </a:p>
          <a:p>
            <a:r>
              <a:rPr lang="en-US" sz="2400" b="0" i="0" u="none" strike="noStrike" baseline="0" dirty="0">
                <a:solidFill>
                  <a:schemeClr val="tx1"/>
                </a:solidFill>
                <a:latin typeface="Times New Roman" panose="02020603050405020304" pitchFamily="18" charset="0"/>
                <a:cs typeface="Times New Roman" panose="02020603050405020304" pitchFamily="18" charset="0"/>
              </a:rPr>
              <a:t>Daniel prayed in sincerity and according to truth. He always seeks the glory of God.</a:t>
            </a:r>
          </a:p>
          <a:p>
            <a:r>
              <a:rPr lang="en-US" sz="2400" b="0" i="0" u="none" strike="noStrike" baseline="0" dirty="0">
                <a:solidFill>
                  <a:schemeClr val="tx1"/>
                </a:solidFill>
                <a:latin typeface="Times New Roman" panose="02020603050405020304" pitchFamily="18" charset="0"/>
                <a:cs typeface="Times New Roman" panose="02020603050405020304" pitchFamily="18" charset="0"/>
              </a:rPr>
              <a:t>Daniel’s prayer was centered upon God.</a:t>
            </a:r>
          </a:p>
          <a:p>
            <a:r>
              <a:rPr lang="en-US" sz="2400" b="0" i="0" u="none" strike="noStrike" baseline="0" dirty="0">
                <a:solidFill>
                  <a:schemeClr val="tx1"/>
                </a:solidFill>
                <a:latin typeface="Times New Roman" panose="02020603050405020304" pitchFamily="18" charset="0"/>
                <a:cs typeface="Times New Roman" panose="02020603050405020304" pitchFamily="18" charset="0"/>
              </a:rPr>
              <a:t>“Sinclair Ferguson observed, ‘Our age has come to believe that real familiarity with God is best expressed in a casual approach or in language that expresses how easily and informally we have entered his presence. Even the most cursory reading of this chapter should awaken us from such deception.’”</a:t>
            </a:r>
            <a:r>
              <a:rPr lang="en-US" sz="1800" b="0" i="0" u="none" strike="noStrike" baseline="0" dirty="0">
                <a:solidFill>
                  <a:schemeClr val="tx1"/>
                </a:solidFill>
                <a:latin typeface="Times New Roman" panose="02020603050405020304" pitchFamily="18" charset="0"/>
                <a:cs typeface="Times New Roman" panose="02020603050405020304" pitchFamily="18" charset="0"/>
              </a:rPr>
              <a:t> (Daniel H. King, Sr., </a:t>
            </a:r>
            <a:r>
              <a:rPr lang="en-US" sz="1800" b="0" i="1" u="none" strike="noStrike" baseline="0" dirty="0">
                <a:solidFill>
                  <a:schemeClr val="tx1"/>
                </a:solidFill>
                <a:latin typeface="Times New Roman" panose="02020603050405020304" pitchFamily="18" charset="0"/>
                <a:cs typeface="Times New Roman" panose="02020603050405020304" pitchFamily="18" charset="0"/>
              </a:rPr>
              <a:t>Daniel</a:t>
            </a:r>
            <a:r>
              <a:rPr lang="en-US" sz="1800" b="0" u="none" strike="noStrike" baseline="0" dirty="0">
                <a:solidFill>
                  <a:schemeClr val="tx1"/>
                </a:solidFill>
                <a:latin typeface="Times New Roman" panose="02020603050405020304" pitchFamily="18" charset="0"/>
                <a:cs typeface="Times New Roman" panose="02020603050405020304" pitchFamily="18" charset="0"/>
              </a:rPr>
              <a:t>,</a:t>
            </a:r>
            <a:r>
              <a:rPr lang="en-US" sz="1800" b="0" i="0" u="none" strike="noStrike" baseline="0" dirty="0">
                <a:solidFill>
                  <a:schemeClr val="tx1"/>
                </a:solidFill>
                <a:latin typeface="Times New Roman" panose="02020603050405020304" pitchFamily="18" charset="0"/>
                <a:cs typeface="Times New Roman" panose="02020603050405020304" pitchFamily="18" charset="0"/>
              </a:rPr>
              <a:t> Truth Commentaries, Page 601)</a:t>
            </a:r>
            <a:endParaRPr lang="en-US" sz="1800" dirty="0">
              <a:solidFill>
                <a:schemeClr val="tx1"/>
              </a:solidFill>
              <a:latin typeface="Times New Roman" panose="02020603050405020304" pitchFamily="18" charset="0"/>
              <a:cs typeface="Times New Roman" panose="02020603050405020304" pitchFamily="18" charset="0"/>
            </a:endParaRPr>
          </a:p>
        </p:txBody>
      </p:sp>
      <p:sp>
        <p:nvSpPr>
          <p:cNvPr id="6" name="Title 1">
            <a:extLst>
              <a:ext uri="{FF2B5EF4-FFF2-40B4-BE49-F238E27FC236}">
                <a16:creationId xmlns:a16="http://schemas.microsoft.com/office/drawing/2014/main" id="{1D4EB888-C917-4A6F-BA49-EA65E8F208D5}"/>
              </a:ext>
            </a:extLst>
          </p:cNvPr>
          <p:cNvSpPr>
            <a:spLocks noGrp="1"/>
          </p:cNvSpPr>
          <p:nvPr>
            <p:ph type="title"/>
          </p:nvPr>
        </p:nvSpPr>
        <p:spPr>
          <a:xfrm>
            <a:off x="938758" y="382385"/>
            <a:ext cx="7633742" cy="1505027"/>
          </a:xfrm>
        </p:spPr>
        <p:txBody>
          <a:bodyPr>
            <a:spAutoFit/>
          </a:bodyPr>
          <a:lstStyle/>
          <a:p>
            <a:r>
              <a:rPr lang="en-US" dirty="0">
                <a:solidFill>
                  <a:schemeClr val="tx1"/>
                </a:solidFill>
              </a:rPr>
              <a:t>The Prayer Of Daniel</a:t>
            </a:r>
            <a:br>
              <a:rPr lang="en-US" cap="none" dirty="0">
                <a:solidFill>
                  <a:schemeClr val="tx1"/>
                </a:solidFill>
              </a:rPr>
            </a:br>
            <a:r>
              <a:rPr lang="en-US" cap="none" dirty="0">
                <a:solidFill>
                  <a:schemeClr val="tx1"/>
                </a:solidFill>
              </a:rPr>
              <a:t>Daniel 9:1-19</a:t>
            </a:r>
            <a:endParaRPr lang="en-US" dirty="0">
              <a:solidFill>
                <a:schemeClr val="tx1"/>
              </a:solidFill>
            </a:endParaRPr>
          </a:p>
        </p:txBody>
      </p:sp>
    </p:spTree>
    <p:extLst>
      <p:ext uri="{BB962C8B-B14F-4D97-AF65-F5344CB8AC3E}">
        <p14:creationId xmlns:p14="http://schemas.microsoft.com/office/powerpoint/2010/main" val="856101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3A630E-2F86-4077-B15C-73400982701C}"/>
              </a:ext>
            </a:extLst>
          </p:cNvPr>
          <p:cNvSpPr>
            <a:spLocks noGrp="1"/>
          </p:cNvSpPr>
          <p:nvPr>
            <p:ph idx="1"/>
          </p:nvPr>
        </p:nvSpPr>
        <p:spPr>
          <a:xfrm>
            <a:off x="938757" y="1874518"/>
            <a:ext cx="7948067" cy="4831082"/>
          </a:xfrm>
        </p:spPr>
        <p:txBody>
          <a:bodyPr>
            <a:spAutoFit/>
          </a:bodyPr>
          <a:lstStyle/>
          <a:p>
            <a:pPr marL="0" indent="0">
              <a:buNone/>
            </a:pPr>
            <a:r>
              <a:rPr lang="en-US" sz="2800" dirty="0">
                <a:solidFill>
                  <a:schemeClr val="tx1"/>
                </a:solidFill>
              </a:rPr>
              <a:t>Summary: Daniel’s prayer begins with a full confession of national sin along with recognition of the justice of God’s punishment of His people.</a:t>
            </a:r>
          </a:p>
          <a:p>
            <a:r>
              <a:rPr lang="en-US" dirty="0">
                <a:solidFill>
                  <a:schemeClr val="tx1"/>
                </a:solidFill>
              </a:rPr>
              <a:t>In verse 11 he admits that Israel was warned of impending doom in the Law of Moses if she proved unfaithful to the covenant, and that God had performed His word exactly as He had prescribed in His oath to them.</a:t>
            </a:r>
          </a:p>
          <a:p>
            <a:r>
              <a:rPr lang="en-US" dirty="0">
                <a:solidFill>
                  <a:schemeClr val="tx1"/>
                </a:solidFill>
              </a:rPr>
              <a:t>In verse 16 the prophet begs the Lord to turn away His anger from the city of Jerusalem.</a:t>
            </a:r>
          </a:p>
          <a:p>
            <a:r>
              <a:rPr lang="en-US" dirty="0">
                <a:solidFill>
                  <a:schemeClr val="tx1"/>
                </a:solidFill>
              </a:rPr>
              <a:t>The heart of the prayer is found in verse 17: </a:t>
            </a:r>
            <a:r>
              <a:rPr lang="en-US" i="1" dirty="0">
                <a:solidFill>
                  <a:schemeClr val="tx1"/>
                </a:solidFill>
              </a:rPr>
              <a:t>“</a:t>
            </a:r>
            <a:r>
              <a:rPr lang="en-US" sz="1800" b="0" i="1" u="none" strike="noStrike" baseline="0" dirty="0">
                <a:solidFill>
                  <a:schemeClr val="tx1"/>
                </a:solidFill>
                <a:latin typeface="Trebuchet MS" panose="020B0603020202020204" pitchFamily="34" charset="0"/>
              </a:rPr>
              <a:t>Now therefore, O our God, hearken unto the prayer of thy servant, and to his supplications, and cause thy face to shine upon thy sanctuary that is desolate, for the Lord's sake</a:t>
            </a:r>
            <a:r>
              <a:rPr lang="en-US" sz="1800" i="1" dirty="0">
                <a:solidFill>
                  <a:schemeClr val="tx1"/>
                </a:solidFill>
                <a:latin typeface="Trebuchet MS" panose="020B0603020202020204" pitchFamily="34" charset="0"/>
              </a:rPr>
              <a:t>.”</a:t>
            </a:r>
            <a:endParaRPr lang="en-US" sz="1800" b="0" i="1" u="none" strike="noStrike" baseline="0" dirty="0">
              <a:solidFill>
                <a:schemeClr val="tx1"/>
              </a:solidFill>
              <a:latin typeface="Trebuchet MS" panose="020B0603020202020204" pitchFamily="34" charset="0"/>
            </a:endParaRPr>
          </a:p>
        </p:txBody>
      </p:sp>
      <p:sp>
        <p:nvSpPr>
          <p:cNvPr id="6" name="Title 1">
            <a:extLst>
              <a:ext uri="{FF2B5EF4-FFF2-40B4-BE49-F238E27FC236}">
                <a16:creationId xmlns:a16="http://schemas.microsoft.com/office/drawing/2014/main" id="{CEF1610B-A261-45A7-AA87-547A52D522E1}"/>
              </a:ext>
            </a:extLst>
          </p:cNvPr>
          <p:cNvSpPr>
            <a:spLocks noGrp="1"/>
          </p:cNvSpPr>
          <p:nvPr>
            <p:ph type="title"/>
          </p:nvPr>
        </p:nvSpPr>
        <p:spPr>
          <a:xfrm>
            <a:off x="938758" y="382385"/>
            <a:ext cx="7633742" cy="1505027"/>
          </a:xfrm>
        </p:spPr>
        <p:txBody>
          <a:bodyPr>
            <a:spAutoFit/>
          </a:bodyPr>
          <a:lstStyle/>
          <a:p>
            <a:r>
              <a:rPr lang="en-US" dirty="0">
                <a:solidFill>
                  <a:schemeClr val="tx1"/>
                </a:solidFill>
              </a:rPr>
              <a:t>The Prayer Of Daniel</a:t>
            </a:r>
            <a:br>
              <a:rPr lang="en-US" cap="none" dirty="0">
                <a:solidFill>
                  <a:schemeClr val="tx1"/>
                </a:solidFill>
              </a:rPr>
            </a:br>
            <a:r>
              <a:rPr lang="en-US" cap="none" dirty="0">
                <a:solidFill>
                  <a:schemeClr val="tx1"/>
                </a:solidFill>
              </a:rPr>
              <a:t>Daniel 9:1-19</a:t>
            </a:r>
            <a:endParaRPr lang="en-US" dirty="0">
              <a:solidFill>
                <a:schemeClr val="tx1"/>
              </a:solidFill>
            </a:endParaRPr>
          </a:p>
        </p:txBody>
      </p:sp>
    </p:spTree>
    <p:extLst>
      <p:ext uri="{BB962C8B-B14F-4D97-AF65-F5344CB8AC3E}">
        <p14:creationId xmlns:p14="http://schemas.microsoft.com/office/powerpoint/2010/main" val="4226085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3A630E-2F86-4077-B15C-73400982701C}"/>
              </a:ext>
            </a:extLst>
          </p:cNvPr>
          <p:cNvSpPr>
            <a:spLocks noGrp="1"/>
          </p:cNvSpPr>
          <p:nvPr>
            <p:ph idx="1"/>
          </p:nvPr>
        </p:nvSpPr>
        <p:spPr>
          <a:xfrm>
            <a:off x="938758" y="2286002"/>
            <a:ext cx="7633742" cy="4213782"/>
          </a:xfrm>
        </p:spPr>
        <p:txBody>
          <a:bodyPr>
            <a:spAutoFit/>
          </a:bodyPr>
          <a:lstStyle/>
          <a:p>
            <a:pPr marL="0" indent="0">
              <a:buNone/>
            </a:pPr>
            <a:r>
              <a:rPr lang="en-US" sz="3200" b="1" dirty="0">
                <a:solidFill>
                  <a:schemeClr val="tx1"/>
                </a:solidFill>
              </a:rPr>
              <a:t>Adoration (verse 4).</a:t>
            </a:r>
          </a:p>
          <a:p>
            <a:r>
              <a:rPr lang="en-US" sz="2400" i="1" u="none" strike="noStrike" baseline="0" dirty="0">
                <a:solidFill>
                  <a:schemeClr val="tx1"/>
                </a:solidFill>
                <a:latin typeface="Times New Roman" panose="02020603050405020304" pitchFamily="18" charset="0"/>
                <a:cs typeface="Times New Roman" panose="02020603050405020304" pitchFamily="18" charset="0"/>
              </a:rPr>
              <a:t>I prayed unto the Lord my God. </a:t>
            </a:r>
            <a:r>
              <a:rPr lang="en-US" sz="2400" b="0" i="0" u="none" strike="noStrike" baseline="0" dirty="0">
                <a:solidFill>
                  <a:schemeClr val="tx1"/>
                </a:solidFill>
                <a:latin typeface="Times New Roman" panose="02020603050405020304" pitchFamily="18" charset="0"/>
                <a:cs typeface="Times New Roman" panose="02020603050405020304" pitchFamily="18" charset="0"/>
              </a:rPr>
              <a:t>cf. Daniel 6:10</a:t>
            </a:r>
          </a:p>
          <a:p>
            <a:r>
              <a:rPr lang="en-US" sz="2400" b="0" i="0" u="none" strike="noStrike" baseline="0" dirty="0">
                <a:solidFill>
                  <a:schemeClr val="tx1"/>
                </a:solidFill>
                <a:latin typeface="Times New Roman" panose="02020603050405020304" pitchFamily="18" charset="0"/>
                <a:cs typeface="Times New Roman" panose="02020603050405020304" pitchFamily="18" charset="0"/>
              </a:rPr>
              <a:t>Daniel’s prayer begins with </a:t>
            </a:r>
            <a:r>
              <a:rPr lang="en-US" sz="2400" b="1" i="0" u="none" strike="noStrike" baseline="0" dirty="0">
                <a:solidFill>
                  <a:schemeClr val="tx1"/>
                </a:solidFill>
                <a:latin typeface="Times New Roman" panose="02020603050405020304" pitchFamily="18" charset="0"/>
                <a:cs typeface="Times New Roman" panose="02020603050405020304" pitchFamily="18" charset="0"/>
              </a:rPr>
              <a:t>confession.</a:t>
            </a:r>
          </a:p>
          <a:p>
            <a:r>
              <a:rPr lang="en-US" sz="2400" b="1" i="0" u="none" strike="noStrike" baseline="0" dirty="0">
                <a:solidFill>
                  <a:schemeClr val="tx1"/>
                </a:solidFill>
                <a:latin typeface="Times New Roman" panose="02020603050405020304" pitchFamily="18" charset="0"/>
                <a:cs typeface="Times New Roman" panose="02020603050405020304" pitchFamily="18" charset="0"/>
              </a:rPr>
              <a:t> </a:t>
            </a:r>
            <a:r>
              <a:rPr lang="en-US" sz="2400" i="1" u="none" strike="noStrike" baseline="0" dirty="0">
                <a:solidFill>
                  <a:schemeClr val="tx1"/>
                </a:solidFill>
                <a:latin typeface="Times New Roman" panose="02020603050405020304" pitchFamily="18" charset="0"/>
                <a:cs typeface="Times New Roman" panose="02020603050405020304" pitchFamily="18" charset="0"/>
              </a:rPr>
              <a:t>O Lord, the great and dreadful God</a:t>
            </a:r>
            <a:r>
              <a:rPr lang="en-US" sz="2400" u="none" strike="noStrike" baseline="0" dirty="0">
                <a:solidFill>
                  <a:schemeClr val="tx1"/>
                </a:solidFill>
                <a:latin typeface="Times New Roman" panose="02020603050405020304" pitchFamily="18" charset="0"/>
                <a:cs typeface="Times New Roman" panose="02020603050405020304" pitchFamily="18" charset="0"/>
              </a:rPr>
              <a:t>. (</a:t>
            </a:r>
            <a:r>
              <a:rPr lang="en-US" sz="2400" b="0" i="0" u="none" strike="noStrike" baseline="0" dirty="0">
                <a:solidFill>
                  <a:schemeClr val="tx1"/>
                </a:solidFill>
                <a:latin typeface="Times New Roman" panose="02020603050405020304" pitchFamily="18" charset="0"/>
                <a:cs typeface="Times New Roman" panose="02020603050405020304" pitchFamily="18" charset="0"/>
              </a:rPr>
              <a:t>cf. Hebrews 12:28; </a:t>
            </a:r>
            <a:br>
              <a:rPr lang="en-US" sz="2400" b="0" i="0" u="none" strike="noStrike" baseline="0" dirty="0">
                <a:solidFill>
                  <a:schemeClr val="tx1"/>
                </a:solidFill>
                <a:latin typeface="Times New Roman" panose="02020603050405020304" pitchFamily="18" charset="0"/>
                <a:cs typeface="Times New Roman" panose="02020603050405020304" pitchFamily="18" charset="0"/>
              </a:rPr>
            </a:br>
            <a:r>
              <a:rPr lang="en-US" sz="2400" b="0" i="0" u="none" strike="noStrike" baseline="0" dirty="0">
                <a:solidFill>
                  <a:schemeClr val="tx1"/>
                </a:solidFill>
                <a:latin typeface="Times New Roman" panose="02020603050405020304" pitchFamily="18" charset="0"/>
                <a:cs typeface="Times New Roman" panose="02020603050405020304" pitchFamily="18" charset="0"/>
              </a:rPr>
              <a:t>Deuteronomy 10:17; Joshua 2:8ff; Judges 13:6; Psalms 47: 2; Joel 2:11)</a:t>
            </a:r>
          </a:p>
          <a:p>
            <a:r>
              <a:rPr lang="en-US" sz="2400" b="0" i="1" u="none" strike="noStrike" baseline="0" dirty="0">
                <a:solidFill>
                  <a:schemeClr val="tx1"/>
                </a:solidFill>
                <a:latin typeface="Times New Roman" panose="02020603050405020304" pitchFamily="18" charset="0"/>
                <a:cs typeface="Times New Roman" panose="02020603050405020304" pitchFamily="18" charset="0"/>
              </a:rPr>
              <a:t>He </a:t>
            </a:r>
            <a:r>
              <a:rPr lang="en-US" sz="2400" i="1" u="none" strike="noStrike" baseline="0" dirty="0">
                <a:solidFill>
                  <a:schemeClr val="tx1"/>
                </a:solidFill>
                <a:latin typeface="Times New Roman" panose="02020603050405020304" pitchFamily="18" charset="0"/>
                <a:cs typeface="Times New Roman" panose="02020603050405020304" pitchFamily="18" charset="0"/>
              </a:rPr>
              <a:t>keeps the covenant and mercy to them that love him, and to them that keep his commandments</a:t>
            </a:r>
            <a:r>
              <a:rPr lang="en-US" sz="2400" b="0" i="0" u="none" strike="noStrike" baseline="0" dirty="0">
                <a:solidFill>
                  <a:schemeClr val="tx1"/>
                </a:solidFill>
                <a:latin typeface="Times New Roman" panose="02020603050405020304" pitchFamily="18" charset="0"/>
                <a:cs typeface="Times New Roman" panose="02020603050405020304" pitchFamily="18" charset="0"/>
              </a:rPr>
              <a:t>. Deuteronomy 7:9, 21; cf. Exodus 20:6. Nehemiah 1:5</a:t>
            </a:r>
          </a:p>
        </p:txBody>
      </p:sp>
      <p:sp>
        <p:nvSpPr>
          <p:cNvPr id="6" name="Title 1">
            <a:extLst>
              <a:ext uri="{FF2B5EF4-FFF2-40B4-BE49-F238E27FC236}">
                <a16:creationId xmlns:a16="http://schemas.microsoft.com/office/drawing/2014/main" id="{8353322A-FF23-4DA6-AE12-E0A67B666685}"/>
              </a:ext>
            </a:extLst>
          </p:cNvPr>
          <p:cNvSpPr>
            <a:spLocks noGrp="1"/>
          </p:cNvSpPr>
          <p:nvPr>
            <p:ph type="title"/>
          </p:nvPr>
        </p:nvSpPr>
        <p:spPr>
          <a:xfrm>
            <a:off x="938758" y="382385"/>
            <a:ext cx="7633742" cy="1505027"/>
          </a:xfrm>
        </p:spPr>
        <p:txBody>
          <a:bodyPr>
            <a:spAutoFit/>
          </a:bodyPr>
          <a:lstStyle/>
          <a:p>
            <a:r>
              <a:rPr lang="en-US" dirty="0">
                <a:solidFill>
                  <a:schemeClr val="tx1"/>
                </a:solidFill>
              </a:rPr>
              <a:t>The Prayer Of Daniel</a:t>
            </a:r>
            <a:br>
              <a:rPr lang="en-US" cap="none" dirty="0">
                <a:solidFill>
                  <a:schemeClr val="tx1"/>
                </a:solidFill>
              </a:rPr>
            </a:br>
            <a:r>
              <a:rPr lang="en-US" cap="none" dirty="0">
                <a:solidFill>
                  <a:schemeClr val="tx1"/>
                </a:solidFill>
              </a:rPr>
              <a:t>Daniel 9:1-19</a:t>
            </a:r>
            <a:endParaRPr lang="en-US" dirty="0">
              <a:solidFill>
                <a:schemeClr val="tx1"/>
              </a:solidFill>
            </a:endParaRPr>
          </a:p>
        </p:txBody>
      </p:sp>
    </p:spTree>
    <p:extLst>
      <p:ext uri="{BB962C8B-B14F-4D97-AF65-F5344CB8AC3E}">
        <p14:creationId xmlns:p14="http://schemas.microsoft.com/office/powerpoint/2010/main" val="2440820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3A630E-2F86-4077-B15C-73400982701C}"/>
              </a:ext>
            </a:extLst>
          </p:cNvPr>
          <p:cNvSpPr>
            <a:spLocks noGrp="1"/>
          </p:cNvSpPr>
          <p:nvPr>
            <p:ph idx="1"/>
          </p:nvPr>
        </p:nvSpPr>
        <p:spPr>
          <a:xfrm>
            <a:off x="716437" y="1943100"/>
            <a:ext cx="8173039" cy="4632037"/>
          </a:xfrm>
        </p:spPr>
        <p:txBody>
          <a:bodyPr wrap="square">
            <a:spAutoFit/>
          </a:bodyPr>
          <a:lstStyle/>
          <a:p>
            <a:pPr marL="0" indent="0">
              <a:lnSpc>
                <a:spcPct val="100000"/>
              </a:lnSpc>
              <a:spcBef>
                <a:spcPts val="0"/>
              </a:spcBef>
              <a:buNone/>
            </a:pPr>
            <a:r>
              <a:rPr lang="en-US" sz="3500" b="1" i="0" u="none" strike="noStrike" baseline="0" dirty="0">
                <a:solidFill>
                  <a:schemeClr val="tx1"/>
                </a:solidFill>
              </a:rPr>
              <a:t>Confession (verses 5-14).</a:t>
            </a:r>
          </a:p>
          <a:p>
            <a:pPr>
              <a:lnSpc>
                <a:spcPct val="100000"/>
              </a:lnSpc>
              <a:spcBef>
                <a:spcPts val="0"/>
              </a:spcBef>
            </a:pPr>
            <a:r>
              <a:rPr lang="en-US" sz="2600" b="0" i="1" u="none" strike="noStrike" baseline="0" dirty="0">
                <a:solidFill>
                  <a:schemeClr val="tx1"/>
                </a:solidFill>
                <a:latin typeface="Times New Roman" panose="02020603050405020304" pitchFamily="18" charset="0"/>
                <a:cs typeface="Times New Roman" panose="02020603050405020304" pitchFamily="18" charset="0"/>
              </a:rPr>
              <a:t>“We have sinned.” </a:t>
            </a:r>
            <a:r>
              <a:rPr lang="en-US" sz="2600" b="0" i="0" u="none" strike="noStrike" baseline="0" dirty="0">
                <a:solidFill>
                  <a:schemeClr val="tx1"/>
                </a:solidFill>
                <a:latin typeface="Times New Roman" panose="02020603050405020304" pitchFamily="18" charset="0"/>
                <a:cs typeface="Times New Roman" panose="02020603050405020304" pitchFamily="18" charset="0"/>
              </a:rPr>
              <a:t>to “miss the mark.” cf. Judges 20:16</a:t>
            </a:r>
          </a:p>
          <a:p>
            <a:pPr>
              <a:lnSpc>
                <a:spcPct val="100000"/>
              </a:lnSpc>
              <a:spcBef>
                <a:spcPts val="0"/>
              </a:spcBef>
            </a:pPr>
            <a:r>
              <a:rPr lang="en-US" sz="2600" b="0" i="1" u="none" strike="noStrike" baseline="0" dirty="0">
                <a:solidFill>
                  <a:schemeClr val="tx1"/>
                </a:solidFill>
                <a:latin typeface="Times New Roman" panose="02020603050405020304" pitchFamily="18" charset="0"/>
                <a:cs typeface="Times New Roman" panose="02020603050405020304" pitchFamily="18" charset="0"/>
              </a:rPr>
              <a:t>“We have committed iniquity.” </a:t>
            </a:r>
            <a:r>
              <a:rPr lang="en-US" sz="2600" b="0" i="0" u="none" strike="noStrike" baseline="0" dirty="0">
                <a:solidFill>
                  <a:schemeClr val="tx1"/>
                </a:solidFill>
                <a:latin typeface="Times New Roman" panose="02020603050405020304" pitchFamily="18" charset="0"/>
                <a:cs typeface="Times New Roman" panose="02020603050405020304" pitchFamily="18" charset="0"/>
              </a:rPr>
              <a:t>“to bend or twist, perverted.”</a:t>
            </a:r>
          </a:p>
          <a:p>
            <a:pPr lvl="1">
              <a:lnSpc>
                <a:spcPct val="100000"/>
              </a:lnSpc>
              <a:spcBef>
                <a:spcPts val="0"/>
              </a:spcBef>
            </a:pPr>
            <a:r>
              <a:rPr lang="en-US" sz="2600" b="0" i="0" u="none" strike="noStrike" baseline="0" dirty="0">
                <a:solidFill>
                  <a:schemeClr val="tx1"/>
                </a:solidFill>
                <a:latin typeface="Times New Roman" panose="02020603050405020304" pitchFamily="18" charset="0"/>
                <a:cs typeface="Times New Roman" panose="02020603050405020304" pitchFamily="18" charset="0"/>
              </a:rPr>
              <a:t>Righteous living and godliness in the OT equals walking </a:t>
            </a:r>
            <a:r>
              <a:rPr lang="en-US" sz="2600" b="0" i="1" u="none" strike="noStrike" baseline="0" dirty="0">
                <a:solidFill>
                  <a:schemeClr val="tx1"/>
                </a:solidFill>
                <a:latin typeface="Times New Roman" panose="02020603050405020304" pitchFamily="18" charset="0"/>
                <a:cs typeface="Times New Roman" panose="02020603050405020304" pitchFamily="18" charset="0"/>
              </a:rPr>
              <a:t>“the straight and narrow road” </a:t>
            </a:r>
            <a:r>
              <a:rPr lang="en-US" sz="2600" b="0" i="0" u="none" strike="noStrike" baseline="0" dirty="0">
                <a:solidFill>
                  <a:schemeClr val="tx1"/>
                </a:solidFill>
                <a:latin typeface="Times New Roman" panose="02020603050405020304" pitchFamily="18" charset="0"/>
                <a:cs typeface="Times New Roman" panose="02020603050405020304" pitchFamily="18" charset="0"/>
              </a:rPr>
              <a:t>while a</a:t>
            </a:r>
            <a:r>
              <a:rPr lang="en-US" sz="2600" b="0" i="1" u="none" strike="noStrike" baseline="0" dirty="0">
                <a:solidFill>
                  <a:schemeClr val="tx1"/>
                </a:solidFill>
                <a:latin typeface="Times New Roman" panose="02020603050405020304" pitchFamily="18" charset="0"/>
                <a:cs typeface="Times New Roman" panose="02020603050405020304" pitchFamily="18" charset="0"/>
              </a:rPr>
              <a:t> “crooked and perverse generation” </a:t>
            </a:r>
            <a:r>
              <a:rPr lang="en-US" sz="2600" b="0" i="0" u="none" strike="noStrike" baseline="0" dirty="0">
                <a:solidFill>
                  <a:schemeClr val="tx1"/>
                </a:solidFill>
                <a:latin typeface="Times New Roman" panose="02020603050405020304" pitchFamily="18" charset="0"/>
                <a:cs typeface="Times New Roman" panose="02020603050405020304" pitchFamily="18" charset="0"/>
              </a:rPr>
              <a:t>has a tendency to </a:t>
            </a:r>
            <a:r>
              <a:rPr lang="en-US" sz="2600" b="0" i="1" u="none" strike="noStrike" baseline="0" dirty="0">
                <a:solidFill>
                  <a:schemeClr val="tx1"/>
                </a:solidFill>
                <a:latin typeface="Times New Roman" panose="02020603050405020304" pitchFamily="18" charset="0"/>
                <a:cs typeface="Times New Roman" panose="02020603050405020304" pitchFamily="18" charset="0"/>
              </a:rPr>
              <a:t>“turn out of the way”</a:t>
            </a:r>
            <a:r>
              <a:rPr lang="en-US" sz="2600" b="0" i="0" u="none" strike="noStrike" baseline="0" dirty="0">
                <a:solidFill>
                  <a:schemeClr val="tx1"/>
                </a:solidFill>
                <a:latin typeface="Times New Roman" panose="02020603050405020304" pitchFamily="18" charset="0"/>
                <a:cs typeface="Times New Roman" panose="02020603050405020304" pitchFamily="18" charset="0"/>
              </a:rPr>
              <a:t> and</a:t>
            </a:r>
            <a:r>
              <a:rPr lang="en-US" sz="2600" b="0" i="1" u="none" strike="noStrike" baseline="0" dirty="0">
                <a:solidFill>
                  <a:schemeClr val="tx1"/>
                </a:solidFill>
                <a:latin typeface="Times New Roman" panose="02020603050405020304" pitchFamily="18" charset="0"/>
                <a:cs typeface="Times New Roman" panose="02020603050405020304" pitchFamily="18" charset="0"/>
              </a:rPr>
              <a:t> “make their paths crooked” </a:t>
            </a:r>
            <a:r>
              <a:rPr lang="en-US" sz="2600" b="0" i="0" u="none" strike="noStrike" baseline="0" dirty="0">
                <a:solidFill>
                  <a:schemeClr val="tx1"/>
                </a:solidFill>
                <a:latin typeface="Times New Roman" panose="02020603050405020304" pitchFamily="18" charset="0"/>
                <a:cs typeface="Times New Roman" panose="02020603050405020304" pitchFamily="18" charset="0"/>
              </a:rPr>
              <a:t>(cf. Deuteronomy 32:5; Psalms 125:5; Proverbs 2:15; 8:8; 21:8; Isaiah 59:8; Lamentations 3:9; cf. Matthew 7:13-14).</a:t>
            </a:r>
          </a:p>
        </p:txBody>
      </p:sp>
      <p:sp>
        <p:nvSpPr>
          <p:cNvPr id="6" name="Title 1">
            <a:extLst>
              <a:ext uri="{FF2B5EF4-FFF2-40B4-BE49-F238E27FC236}">
                <a16:creationId xmlns:a16="http://schemas.microsoft.com/office/drawing/2014/main" id="{815DA61A-7002-46DB-8729-145B54E90ECC}"/>
              </a:ext>
            </a:extLst>
          </p:cNvPr>
          <p:cNvSpPr>
            <a:spLocks noGrp="1"/>
          </p:cNvSpPr>
          <p:nvPr>
            <p:ph type="title"/>
          </p:nvPr>
        </p:nvSpPr>
        <p:spPr>
          <a:xfrm>
            <a:off x="938758" y="382385"/>
            <a:ext cx="7633742" cy="1505027"/>
          </a:xfrm>
        </p:spPr>
        <p:txBody>
          <a:bodyPr>
            <a:spAutoFit/>
          </a:bodyPr>
          <a:lstStyle/>
          <a:p>
            <a:r>
              <a:rPr lang="en-US" dirty="0">
                <a:solidFill>
                  <a:schemeClr val="tx1"/>
                </a:solidFill>
              </a:rPr>
              <a:t>The Prayer Of Daniel</a:t>
            </a:r>
            <a:br>
              <a:rPr lang="en-US" cap="none" dirty="0">
                <a:solidFill>
                  <a:schemeClr val="tx1"/>
                </a:solidFill>
              </a:rPr>
            </a:br>
            <a:r>
              <a:rPr lang="en-US" cap="none" dirty="0">
                <a:solidFill>
                  <a:schemeClr val="tx1"/>
                </a:solidFill>
              </a:rPr>
              <a:t>Daniel 9:1-19</a:t>
            </a:r>
            <a:endParaRPr lang="en-US" dirty="0">
              <a:solidFill>
                <a:schemeClr val="tx1"/>
              </a:solidFill>
            </a:endParaRPr>
          </a:p>
        </p:txBody>
      </p:sp>
    </p:spTree>
    <p:extLst>
      <p:ext uri="{BB962C8B-B14F-4D97-AF65-F5344CB8AC3E}">
        <p14:creationId xmlns:p14="http://schemas.microsoft.com/office/powerpoint/2010/main" val="557110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3A630E-2F86-4077-B15C-73400982701C}"/>
              </a:ext>
            </a:extLst>
          </p:cNvPr>
          <p:cNvSpPr>
            <a:spLocks noGrp="1"/>
          </p:cNvSpPr>
          <p:nvPr>
            <p:ph idx="1"/>
          </p:nvPr>
        </p:nvSpPr>
        <p:spPr>
          <a:xfrm>
            <a:off x="707011" y="1856003"/>
            <a:ext cx="8160764" cy="4832092"/>
          </a:xfrm>
        </p:spPr>
        <p:txBody>
          <a:bodyPr wrap="square">
            <a:spAutoFit/>
          </a:bodyPr>
          <a:lstStyle/>
          <a:p>
            <a:pPr marL="0" indent="0">
              <a:lnSpc>
                <a:spcPct val="100000"/>
              </a:lnSpc>
              <a:spcBef>
                <a:spcPts val="0"/>
              </a:spcBef>
              <a:buNone/>
            </a:pPr>
            <a:r>
              <a:rPr lang="en-US" sz="4400" b="1" i="0" u="none" strike="noStrike" baseline="0" dirty="0">
                <a:solidFill>
                  <a:schemeClr val="tx1"/>
                </a:solidFill>
              </a:rPr>
              <a:t>Confession (verses 5-14).</a:t>
            </a:r>
          </a:p>
          <a:p>
            <a:pPr>
              <a:lnSpc>
                <a:spcPct val="100000"/>
              </a:lnSpc>
              <a:spcBef>
                <a:spcPts val="0"/>
              </a:spcBef>
            </a:pPr>
            <a:r>
              <a:rPr lang="en-US" sz="3200" b="0" i="1" u="none" strike="noStrike" baseline="0" dirty="0">
                <a:solidFill>
                  <a:schemeClr val="tx1"/>
                </a:solidFill>
                <a:latin typeface="Times New Roman" panose="02020603050405020304" pitchFamily="18" charset="0"/>
                <a:cs typeface="Times New Roman" panose="02020603050405020304" pitchFamily="18" charset="0"/>
              </a:rPr>
              <a:t>“We have done wickedly.”</a:t>
            </a:r>
            <a:r>
              <a:rPr lang="en-US" sz="3200" b="0" i="0" u="none" strike="noStrike" baseline="0" dirty="0">
                <a:solidFill>
                  <a:schemeClr val="tx1"/>
                </a:solidFill>
                <a:latin typeface="Times New Roman" panose="02020603050405020304" pitchFamily="18" charset="0"/>
                <a:cs typeface="Times New Roman" panose="02020603050405020304" pitchFamily="18" charset="0"/>
              </a:rPr>
              <a:t> </a:t>
            </a:r>
            <a:r>
              <a:rPr lang="en-US" b="0" i="0" u="none" strike="noStrike" baseline="0" dirty="0">
                <a:solidFill>
                  <a:schemeClr val="tx1"/>
                </a:solidFill>
                <a:latin typeface="Times New Roman" panose="02020603050405020304" pitchFamily="18" charset="0"/>
                <a:cs typeface="Times New Roman" panose="02020603050405020304" pitchFamily="18" charset="0"/>
              </a:rPr>
              <a:t>“to be wicked,” “evil,” “wrong” or “criminal” in one’s behavior.</a:t>
            </a:r>
          </a:p>
          <a:p>
            <a:pPr lvl="1">
              <a:lnSpc>
                <a:spcPct val="100000"/>
              </a:lnSpc>
              <a:spcBef>
                <a:spcPts val="0"/>
              </a:spcBef>
            </a:pPr>
            <a:r>
              <a:rPr lang="en-US" sz="2000" b="0" i="0" u="none" strike="noStrike" baseline="0" dirty="0">
                <a:solidFill>
                  <a:schemeClr val="tx1"/>
                </a:solidFill>
                <a:latin typeface="Times New Roman" panose="02020603050405020304" pitchFamily="18" charset="0"/>
                <a:cs typeface="Times New Roman" panose="02020603050405020304" pitchFamily="18" charset="0"/>
              </a:rPr>
              <a:t>It is indicative of desires that lead one away from goodness and righteousness. cf. Titus 2:11-12</a:t>
            </a:r>
          </a:p>
          <a:p>
            <a:pPr>
              <a:lnSpc>
                <a:spcPct val="100000"/>
              </a:lnSpc>
              <a:spcBef>
                <a:spcPts val="0"/>
              </a:spcBef>
            </a:pPr>
            <a:r>
              <a:rPr lang="en-US" sz="3200" b="0" i="1" u="none" strike="noStrike" baseline="0" dirty="0">
                <a:solidFill>
                  <a:schemeClr val="tx1"/>
                </a:solidFill>
                <a:latin typeface="Times New Roman" panose="02020603050405020304" pitchFamily="18" charset="0"/>
                <a:cs typeface="Times New Roman" panose="02020603050405020304" pitchFamily="18" charset="0"/>
              </a:rPr>
              <a:t>“We have rebelled.”</a:t>
            </a:r>
          </a:p>
          <a:p>
            <a:pPr lvl="1">
              <a:lnSpc>
                <a:spcPct val="100000"/>
              </a:lnSpc>
              <a:spcBef>
                <a:spcPts val="0"/>
              </a:spcBef>
            </a:pPr>
            <a:r>
              <a:rPr lang="en-US" sz="2000" b="0" i="0" u="none" strike="noStrike" baseline="0" dirty="0">
                <a:solidFill>
                  <a:schemeClr val="tx1"/>
                </a:solidFill>
                <a:latin typeface="Times New Roman" panose="02020603050405020304" pitchFamily="18" charset="0"/>
                <a:cs typeface="Times New Roman" panose="02020603050405020304" pitchFamily="18" charset="0"/>
              </a:rPr>
              <a:t>The concept of “rebellion” against God as Lord and King is a particularly foolish. cf. Romans 1:20-22</a:t>
            </a:r>
          </a:p>
          <a:p>
            <a:pPr lvl="1">
              <a:lnSpc>
                <a:spcPct val="100000"/>
              </a:lnSpc>
              <a:spcBef>
                <a:spcPts val="0"/>
              </a:spcBef>
            </a:pPr>
            <a:r>
              <a:rPr lang="en-US" sz="2000" b="0" i="0" u="none" strike="noStrike" baseline="0" dirty="0">
                <a:solidFill>
                  <a:schemeClr val="tx1"/>
                </a:solidFill>
                <a:latin typeface="Times New Roman" panose="02020603050405020304" pitchFamily="18" charset="0"/>
                <a:cs typeface="Times New Roman" panose="02020603050405020304" pitchFamily="18" charset="0"/>
              </a:rPr>
              <a:t>It implies a conscious decision to reject the will of one’s Maker and ultimate Sovereign. cf. 1 Samuel 15:22-23.</a:t>
            </a:r>
          </a:p>
          <a:p>
            <a:pPr lvl="1">
              <a:lnSpc>
                <a:spcPct val="100000"/>
              </a:lnSpc>
              <a:spcBef>
                <a:spcPts val="0"/>
              </a:spcBef>
            </a:pPr>
            <a:r>
              <a:rPr lang="en-US" sz="2000" b="0" i="0" u="none" strike="noStrike" baseline="0" dirty="0">
                <a:solidFill>
                  <a:schemeClr val="tx1"/>
                </a:solidFill>
                <a:latin typeface="Times New Roman" panose="02020603050405020304" pitchFamily="18" charset="0"/>
                <a:cs typeface="Times New Roman" panose="02020603050405020304" pitchFamily="18" charset="0"/>
              </a:rPr>
              <a:t> They behaved as stubborn children who would refuse their father’s wishes and so deserve the most severe form of punishment. Deuteronomy 21:18ff; cf. Matthew 21:28-29</a:t>
            </a:r>
          </a:p>
        </p:txBody>
      </p:sp>
      <p:sp>
        <p:nvSpPr>
          <p:cNvPr id="6" name="Title 1">
            <a:extLst>
              <a:ext uri="{FF2B5EF4-FFF2-40B4-BE49-F238E27FC236}">
                <a16:creationId xmlns:a16="http://schemas.microsoft.com/office/drawing/2014/main" id="{2DA46B95-EDD0-4BE3-98B8-18FD126A92CE}"/>
              </a:ext>
            </a:extLst>
          </p:cNvPr>
          <p:cNvSpPr>
            <a:spLocks noGrp="1"/>
          </p:cNvSpPr>
          <p:nvPr>
            <p:ph type="title"/>
          </p:nvPr>
        </p:nvSpPr>
        <p:spPr>
          <a:xfrm>
            <a:off x="938758" y="382385"/>
            <a:ext cx="7633742" cy="1505027"/>
          </a:xfrm>
        </p:spPr>
        <p:txBody>
          <a:bodyPr>
            <a:spAutoFit/>
          </a:bodyPr>
          <a:lstStyle/>
          <a:p>
            <a:r>
              <a:rPr lang="en-US" dirty="0">
                <a:solidFill>
                  <a:schemeClr val="tx1"/>
                </a:solidFill>
              </a:rPr>
              <a:t>The Prayer Of Daniel</a:t>
            </a:r>
            <a:br>
              <a:rPr lang="en-US" cap="none" dirty="0">
                <a:solidFill>
                  <a:schemeClr val="tx1"/>
                </a:solidFill>
              </a:rPr>
            </a:br>
            <a:r>
              <a:rPr lang="en-US" cap="none" dirty="0">
                <a:solidFill>
                  <a:schemeClr val="tx1"/>
                </a:solidFill>
              </a:rPr>
              <a:t>Daniel 9:1-19</a:t>
            </a:r>
            <a:endParaRPr lang="en-US" dirty="0">
              <a:solidFill>
                <a:schemeClr val="tx1"/>
              </a:solidFill>
            </a:endParaRPr>
          </a:p>
        </p:txBody>
      </p:sp>
    </p:spTree>
    <p:extLst>
      <p:ext uri="{BB962C8B-B14F-4D97-AF65-F5344CB8AC3E}">
        <p14:creationId xmlns:p14="http://schemas.microsoft.com/office/powerpoint/2010/main" val="3610376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3A630E-2F86-4077-B15C-73400982701C}"/>
              </a:ext>
            </a:extLst>
          </p:cNvPr>
          <p:cNvSpPr>
            <a:spLocks noGrp="1"/>
          </p:cNvSpPr>
          <p:nvPr>
            <p:ph idx="1"/>
          </p:nvPr>
        </p:nvSpPr>
        <p:spPr>
          <a:xfrm>
            <a:off x="938757" y="1874517"/>
            <a:ext cx="7929017" cy="4428713"/>
          </a:xfrm>
        </p:spPr>
        <p:txBody>
          <a:bodyPr>
            <a:spAutoFit/>
          </a:bodyPr>
          <a:lstStyle/>
          <a:p>
            <a:pPr marL="0" indent="0">
              <a:buNone/>
            </a:pPr>
            <a:r>
              <a:rPr lang="en-US" sz="3800" b="1" i="0" u="none" strike="noStrike" baseline="0" dirty="0">
                <a:solidFill>
                  <a:schemeClr val="tx1"/>
                </a:solidFill>
              </a:rPr>
              <a:t>Confession (verses 5-14).</a:t>
            </a:r>
            <a:endParaRPr lang="en-US" sz="3800" b="0" i="1" u="none" strike="noStrike" baseline="0" dirty="0">
              <a:solidFill>
                <a:schemeClr val="tx1"/>
              </a:solidFill>
            </a:endParaRPr>
          </a:p>
          <a:p>
            <a:r>
              <a:rPr lang="en-US" sz="2800" b="0" i="1" u="none" strike="noStrike" baseline="0" dirty="0">
                <a:solidFill>
                  <a:schemeClr val="tx1"/>
                </a:solidFill>
                <a:latin typeface="Times New Roman" panose="02020603050405020304" pitchFamily="18" charset="0"/>
                <a:cs typeface="Times New Roman" panose="02020603050405020304" pitchFamily="18" charset="0"/>
              </a:rPr>
              <a:t>“</a:t>
            </a:r>
            <a:r>
              <a:rPr lang="en-US" sz="2800" i="1" dirty="0">
                <a:solidFill>
                  <a:schemeClr val="tx1"/>
                </a:solidFill>
                <a:latin typeface="Times New Roman" panose="02020603050405020304" pitchFamily="18" charset="0"/>
                <a:cs typeface="Times New Roman" panose="02020603050405020304" pitchFamily="18" charset="0"/>
              </a:rPr>
              <a:t> We have turned </a:t>
            </a:r>
            <a:r>
              <a:rPr lang="en-US" sz="2800" b="0" i="1" u="none" strike="noStrike" baseline="0" dirty="0">
                <a:solidFill>
                  <a:schemeClr val="tx1"/>
                </a:solidFill>
                <a:latin typeface="Times New Roman" panose="02020603050405020304" pitchFamily="18" charset="0"/>
                <a:cs typeface="Times New Roman" panose="02020603050405020304" pitchFamily="18" charset="0"/>
              </a:rPr>
              <a:t>aside from thy precepts and from thine ordinances”</a:t>
            </a:r>
          </a:p>
          <a:p>
            <a:pPr marL="0" marR="1350" indent="0" algn="l">
              <a:buNone/>
            </a:pPr>
            <a:endParaRPr lang="en-US" sz="2800" b="0" i="0" u="none" strike="noStrike" baseline="0" dirty="0">
              <a:solidFill>
                <a:schemeClr val="tx1"/>
              </a:solidFill>
              <a:latin typeface="Times New Roman" panose="02020603050405020304" pitchFamily="18" charset="0"/>
              <a:cs typeface="Times New Roman" panose="02020603050405020304" pitchFamily="18" charset="0"/>
            </a:endParaRPr>
          </a:p>
          <a:p>
            <a:pPr lvl="1"/>
            <a:r>
              <a:rPr lang="en-US" sz="2400" b="0" i="0" u="none" strike="noStrike" baseline="0" dirty="0">
                <a:solidFill>
                  <a:schemeClr val="tx1"/>
                </a:solidFill>
                <a:latin typeface="Times New Roman" panose="02020603050405020304" pitchFamily="18" charset="0"/>
                <a:cs typeface="Times New Roman" panose="02020603050405020304" pitchFamily="18" charset="0"/>
              </a:rPr>
              <a:t>Israel had </a:t>
            </a:r>
            <a:r>
              <a:rPr lang="en-US" sz="2400" b="0" i="1" u="none" strike="noStrike" baseline="0" dirty="0">
                <a:solidFill>
                  <a:schemeClr val="tx1"/>
                </a:solidFill>
                <a:latin typeface="Times New Roman" panose="02020603050405020304" pitchFamily="18" charset="0"/>
                <a:cs typeface="Times New Roman" panose="02020603050405020304" pitchFamily="18" charset="0"/>
              </a:rPr>
              <a:t>“rebelled” </a:t>
            </a:r>
            <a:r>
              <a:rPr lang="en-US" sz="2400" b="0" i="0" u="none" strike="noStrike" baseline="0" dirty="0">
                <a:solidFill>
                  <a:schemeClr val="tx1"/>
                </a:solidFill>
                <a:latin typeface="Times New Roman" panose="02020603050405020304" pitchFamily="18" charset="0"/>
                <a:cs typeface="Times New Roman" panose="02020603050405020304" pitchFamily="18" charset="0"/>
              </a:rPr>
              <a:t>or </a:t>
            </a:r>
            <a:r>
              <a:rPr lang="en-US" sz="2400" b="0" i="1" u="none" strike="noStrike" baseline="0" dirty="0">
                <a:solidFill>
                  <a:schemeClr val="tx1"/>
                </a:solidFill>
                <a:latin typeface="Times New Roman" panose="02020603050405020304" pitchFamily="18" charset="0"/>
                <a:cs typeface="Times New Roman" panose="02020603050405020304" pitchFamily="18" charset="0"/>
              </a:rPr>
              <a:t>“turned aside” </a:t>
            </a:r>
            <a:r>
              <a:rPr lang="en-US" sz="2400" b="0" i="0" u="none" strike="noStrike" baseline="0" dirty="0">
                <a:solidFill>
                  <a:schemeClr val="tx1"/>
                </a:solidFill>
                <a:latin typeface="Times New Roman" panose="02020603050405020304" pitchFamily="18" charset="0"/>
                <a:cs typeface="Times New Roman" panose="02020603050405020304" pitchFamily="18" charset="0"/>
              </a:rPr>
              <a:t>and refused to obey; they had not given heed to His commandments and ordinances given through Moses and confirmed by the prophets. </a:t>
            </a:r>
            <a:br>
              <a:rPr lang="en-US" sz="2400" b="0" i="0" u="none" strike="noStrike" baseline="0" dirty="0">
                <a:solidFill>
                  <a:schemeClr val="tx1"/>
                </a:solidFill>
                <a:latin typeface="Times New Roman" panose="02020603050405020304" pitchFamily="18" charset="0"/>
                <a:cs typeface="Times New Roman" panose="02020603050405020304" pitchFamily="18" charset="0"/>
              </a:rPr>
            </a:br>
            <a:r>
              <a:rPr lang="en-US" sz="2400" b="0" i="0" u="none" strike="noStrike" baseline="0" dirty="0">
                <a:solidFill>
                  <a:schemeClr val="tx1"/>
                </a:solidFill>
                <a:latin typeface="Times New Roman" panose="02020603050405020304" pitchFamily="18" charset="0"/>
                <a:cs typeface="Times New Roman" panose="02020603050405020304" pitchFamily="18" charset="0"/>
              </a:rPr>
              <a:t>cf. Period of the Judges and the Kings.</a:t>
            </a:r>
          </a:p>
        </p:txBody>
      </p:sp>
      <p:sp>
        <p:nvSpPr>
          <p:cNvPr id="6" name="Title 1">
            <a:extLst>
              <a:ext uri="{FF2B5EF4-FFF2-40B4-BE49-F238E27FC236}">
                <a16:creationId xmlns:a16="http://schemas.microsoft.com/office/drawing/2014/main" id="{899A2B32-2B42-4250-A6BD-9FD8023EA4D3}"/>
              </a:ext>
            </a:extLst>
          </p:cNvPr>
          <p:cNvSpPr>
            <a:spLocks noGrp="1"/>
          </p:cNvSpPr>
          <p:nvPr>
            <p:ph type="title"/>
          </p:nvPr>
        </p:nvSpPr>
        <p:spPr>
          <a:xfrm>
            <a:off x="938758" y="382385"/>
            <a:ext cx="7633742" cy="1505027"/>
          </a:xfrm>
        </p:spPr>
        <p:txBody>
          <a:bodyPr>
            <a:spAutoFit/>
          </a:bodyPr>
          <a:lstStyle/>
          <a:p>
            <a:r>
              <a:rPr lang="en-US" dirty="0">
                <a:solidFill>
                  <a:schemeClr val="tx1"/>
                </a:solidFill>
              </a:rPr>
              <a:t>The Prayer Of Daniel</a:t>
            </a:r>
            <a:br>
              <a:rPr lang="en-US" cap="none" dirty="0">
                <a:solidFill>
                  <a:schemeClr val="tx1"/>
                </a:solidFill>
              </a:rPr>
            </a:br>
            <a:r>
              <a:rPr lang="en-US" cap="none" dirty="0">
                <a:solidFill>
                  <a:schemeClr val="tx1"/>
                </a:solidFill>
              </a:rPr>
              <a:t>Daniel 9:1-19</a:t>
            </a:r>
            <a:endParaRPr lang="en-US" dirty="0">
              <a:solidFill>
                <a:schemeClr val="tx1"/>
              </a:solidFill>
            </a:endParaRPr>
          </a:p>
        </p:txBody>
      </p:sp>
    </p:spTree>
    <p:extLst>
      <p:ext uri="{BB962C8B-B14F-4D97-AF65-F5344CB8AC3E}">
        <p14:creationId xmlns:p14="http://schemas.microsoft.com/office/powerpoint/2010/main" val="650096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3A630E-2F86-4077-B15C-73400982701C}"/>
              </a:ext>
            </a:extLst>
          </p:cNvPr>
          <p:cNvSpPr>
            <a:spLocks noGrp="1"/>
          </p:cNvSpPr>
          <p:nvPr>
            <p:ph idx="1"/>
          </p:nvPr>
        </p:nvSpPr>
        <p:spPr>
          <a:xfrm>
            <a:off x="938757" y="1874517"/>
            <a:ext cx="7929017" cy="4068101"/>
          </a:xfrm>
        </p:spPr>
        <p:txBody>
          <a:bodyPr>
            <a:spAutoFit/>
          </a:bodyPr>
          <a:lstStyle/>
          <a:p>
            <a:pPr marL="0" indent="0">
              <a:buNone/>
            </a:pPr>
            <a:r>
              <a:rPr lang="en-US" sz="3800" b="1" i="0" u="none" strike="noStrike" baseline="0" dirty="0">
                <a:solidFill>
                  <a:schemeClr val="tx1"/>
                </a:solidFill>
              </a:rPr>
              <a:t>Confession (verses 5-14).</a:t>
            </a:r>
            <a:endParaRPr lang="en-US" sz="3800" b="0" i="1" u="none" strike="noStrike" baseline="0" dirty="0">
              <a:solidFill>
                <a:schemeClr val="tx1"/>
              </a:solidFill>
            </a:endParaRPr>
          </a:p>
          <a:p>
            <a:r>
              <a:rPr lang="en-US" sz="2800" b="0" i="1" u="none" strike="noStrike" baseline="0" dirty="0">
                <a:solidFill>
                  <a:schemeClr val="tx1"/>
                </a:solidFill>
                <a:latin typeface="Times New Roman" panose="02020603050405020304" pitchFamily="18" charset="0"/>
                <a:cs typeface="Times New Roman" panose="02020603050405020304" pitchFamily="18" charset="0"/>
              </a:rPr>
              <a:t>“Neither have we hearkened unto thy servants the prophets, that spake in thy name to our </a:t>
            </a:r>
            <a:r>
              <a:rPr lang="en-US" sz="2800" b="0" i="1" u="sng" strike="noStrike" baseline="0" dirty="0">
                <a:solidFill>
                  <a:schemeClr val="tx1"/>
                </a:solidFill>
                <a:latin typeface="Times New Roman" panose="02020603050405020304" pitchFamily="18" charset="0"/>
                <a:cs typeface="Times New Roman" panose="02020603050405020304" pitchFamily="18" charset="0"/>
              </a:rPr>
              <a:t>kings</a:t>
            </a:r>
            <a:r>
              <a:rPr lang="en-US" sz="2800" b="0" i="1" u="none" strike="noStrike" baseline="0" dirty="0">
                <a:solidFill>
                  <a:schemeClr val="tx1"/>
                </a:solidFill>
                <a:latin typeface="Times New Roman" panose="02020603050405020304" pitchFamily="18" charset="0"/>
                <a:cs typeface="Times New Roman" panose="02020603050405020304" pitchFamily="18" charset="0"/>
              </a:rPr>
              <a:t>, our </a:t>
            </a:r>
            <a:r>
              <a:rPr lang="en-US" sz="2800" b="0" i="1" u="sng" strike="noStrike" baseline="0" dirty="0">
                <a:solidFill>
                  <a:schemeClr val="tx1"/>
                </a:solidFill>
                <a:latin typeface="Times New Roman" panose="02020603050405020304" pitchFamily="18" charset="0"/>
                <a:cs typeface="Times New Roman" panose="02020603050405020304" pitchFamily="18" charset="0"/>
              </a:rPr>
              <a:t>princes</a:t>
            </a:r>
            <a:r>
              <a:rPr lang="en-US" sz="2800" b="0" i="1" u="none" strike="noStrike" baseline="0" dirty="0">
                <a:solidFill>
                  <a:schemeClr val="tx1"/>
                </a:solidFill>
                <a:latin typeface="Times New Roman" panose="02020603050405020304" pitchFamily="18" charset="0"/>
                <a:cs typeface="Times New Roman" panose="02020603050405020304" pitchFamily="18" charset="0"/>
              </a:rPr>
              <a:t>, and our </a:t>
            </a:r>
            <a:r>
              <a:rPr lang="en-US" sz="2800" b="0" i="1" u="sng" strike="noStrike" baseline="0" dirty="0">
                <a:solidFill>
                  <a:schemeClr val="tx1"/>
                </a:solidFill>
                <a:latin typeface="Times New Roman" panose="02020603050405020304" pitchFamily="18" charset="0"/>
                <a:cs typeface="Times New Roman" panose="02020603050405020304" pitchFamily="18" charset="0"/>
              </a:rPr>
              <a:t>fathers</a:t>
            </a:r>
            <a:r>
              <a:rPr lang="en-US" sz="2800" b="0" i="1" u="none" strike="noStrike" baseline="0" dirty="0">
                <a:solidFill>
                  <a:schemeClr val="tx1"/>
                </a:solidFill>
                <a:latin typeface="Times New Roman" panose="02020603050405020304" pitchFamily="18" charset="0"/>
                <a:cs typeface="Times New Roman" panose="02020603050405020304" pitchFamily="18" charset="0"/>
              </a:rPr>
              <a:t>, and to </a:t>
            </a:r>
            <a:r>
              <a:rPr lang="en-US" sz="2800" b="0" i="1" u="sng" strike="noStrike" baseline="0" dirty="0">
                <a:solidFill>
                  <a:schemeClr val="tx1"/>
                </a:solidFill>
                <a:latin typeface="Times New Roman" panose="02020603050405020304" pitchFamily="18" charset="0"/>
                <a:cs typeface="Times New Roman" panose="02020603050405020304" pitchFamily="18" charset="0"/>
              </a:rPr>
              <a:t>all the people</a:t>
            </a:r>
            <a:r>
              <a:rPr lang="en-US" sz="2800" b="0" i="1" strike="noStrike" baseline="0" dirty="0">
                <a:solidFill>
                  <a:schemeClr val="tx1"/>
                </a:solidFill>
                <a:latin typeface="Times New Roman" panose="02020603050405020304" pitchFamily="18" charset="0"/>
                <a:cs typeface="Times New Roman" panose="02020603050405020304" pitchFamily="18" charset="0"/>
              </a:rPr>
              <a:t> </a:t>
            </a:r>
            <a:r>
              <a:rPr lang="en-US" sz="2800" b="0" i="1" u="none" strike="noStrike" baseline="0" dirty="0">
                <a:solidFill>
                  <a:schemeClr val="tx1"/>
                </a:solidFill>
                <a:latin typeface="Times New Roman" panose="02020603050405020304" pitchFamily="18" charset="0"/>
                <a:cs typeface="Times New Roman" panose="02020603050405020304" pitchFamily="18" charset="0"/>
              </a:rPr>
              <a:t>of the land.”</a:t>
            </a:r>
            <a:r>
              <a:rPr lang="en-US" sz="2800" b="0" u="none" strike="noStrike" baseline="0" dirty="0">
                <a:solidFill>
                  <a:schemeClr val="tx1"/>
                </a:solidFill>
                <a:latin typeface="Times New Roman" panose="02020603050405020304" pitchFamily="18" charset="0"/>
                <a:cs typeface="Times New Roman" panose="02020603050405020304" pitchFamily="18" charset="0"/>
              </a:rPr>
              <a:t> Daniel 9:6</a:t>
            </a:r>
            <a:br>
              <a:rPr lang="en-US" sz="2800" dirty="0">
                <a:solidFill>
                  <a:schemeClr val="tx1"/>
                </a:solidFill>
                <a:latin typeface="Times New Roman" panose="02020603050405020304" pitchFamily="18" charset="0"/>
                <a:cs typeface="Times New Roman" panose="02020603050405020304" pitchFamily="18" charset="0"/>
              </a:rPr>
            </a:br>
            <a:r>
              <a:rPr lang="en-US" sz="2800" b="0" i="0" u="none" strike="noStrike" baseline="0" dirty="0">
                <a:solidFill>
                  <a:schemeClr val="tx1"/>
                </a:solidFill>
                <a:latin typeface="Times New Roman" panose="02020603050405020304" pitchFamily="18" charset="0"/>
                <a:cs typeface="Times New Roman" panose="02020603050405020304" pitchFamily="18" charset="0"/>
              </a:rPr>
              <a:t>(cf. Jeremiah 26:5; 29:19; 35:15; 44:21).</a:t>
            </a:r>
          </a:p>
          <a:p>
            <a:pPr lvl="1"/>
            <a:r>
              <a:rPr lang="en-US" sz="2400" b="0" i="0" u="none" strike="noStrike" baseline="0" dirty="0">
                <a:solidFill>
                  <a:schemeClr val="tx1"/>
                </a:solidFill>
                <a:latin typeface="Times New Roman" panose="02020603050405020304" pitchFamily="18" charset="0"/>
                <a:cs typeface="Times New Roman" panose="02020603050405020304" pitchFamily="18" charset="0"/>
              </a:rPr>
              <a:t>Enough responsibility to go around. cf. Jeremiah 44:20-22; cf. Zephaniah 3:1-7; Nehemiah 9:30-33</a:t>
            </a:r>
          </a:p>
        </p:txBody>
      </p:sp>
      <p:sp>
        <p:nvSpPr>
          <p:cNvPr id="6" name="Title 1">
            <a:extLst>
              <a:ext uri="{FF2B5EF4-FFF2-40B4-BE49-F238E27FC236}">
                <a16:creationId xmlns:a16="http://schemas.microsoft.com/office/drawing/2014/main" id="{E50FDF37-8362-4BE6-98A8-CD36A6685899}"/>
              </a:ext>
            </a:extLst>
          </p:cNvPr>
          <p:cNvSpPr>
            <a:spLocks noGrp="1"/>
          </p:cNvSpPr>
          <p:nvPr>
            <p:ph type="title"/>
          </p:nvPr>
        </p:nvSpPr>
        <p:spPr>
          <a:xfrm>
            <a:off x="938758" y="382385"/>
            <a:ext cx="7633742" cy="1505027"/>
          </a:xfrm>
        </p:spPr>
        <p:txBody>
          <a:bodyPr>
            <a:spAutoFit/>
          </a:bodyPr>
          <a:lstStyle/>
          <a:p>
            <a:r>
              <a:rPr lang="en-US" dirty="0">
                <a:solidFill>
                  <a:schemeClr val="tx1"/>
                </a:solidFill>
              </a:rPr>
              <a:t>The Prayer Of Daniel</a:t>
            </a:r>
            <a:br>
              <a:rPr lang="en-US" cap="none" dirty="0">
                <a:solidFill>
                  <a:schemeClr val="tx1"/>
                </a:solidFill>
              </a:rPr>
            </a:br>
            <a:r>
              <a:rPr lang="en-US" cap="none" dirty="0">
                <a:solidFill>
                  <a:schemeClr val="tx1"/>
                </a:solidFill>
              </a:rPr>
              <a:t>Daniel 9:1-19</a:t>
            </a:r>
            <a:endParaRPr lang="en-US" dirty="0">
              <a:solidFill>
                <a:schemeClr val="tx1"/>
              </a:solidFill>
            </a:endParaRPr>
          </a:p>
        </p:txBody>
      </p:sp>
    </p:spTree>
    <p:extLst>
      <p:ext uri="{BB962C8B-B14F-4D97-AF65-F5344CB8AC3E}">
        <p14:creationId xmlns:p14="http://schemas.microsoft.com/office/powerpoint/2010/main" val="1967370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3A630E-2F86-4077-B15C-73400982701C}"/>
              </a:ext>
            </a:extLst>
          </p:cNvPr>
          <p:cNvSpPr>
            <a:spLocks noGrp="1"/>
          </p:cNvSpPr>
          <p:nvPr>
            <p:ph idx="1"/>
          </p:nvPr>
        </p:nvSpPr>
        <p:spPr>
          <a:xfrm>
            <a:off x="938757" y="1874517"/>
            <a:ext cx="7929017" cy="4709815"/>
          </a:xfrm>
        </p:spPr>
        <p:txBody>
          <a:bodyPr>
            <a:spAutoFit/>
          </a:bodyPr>
          <a:lstStyle/>
          <a:p>
            <a:pPr marL="0" indent="0">
              <a:buNone/>
            </a:pPr>
            <a:r>
              <a:rPr lang="en-US" sz="3200" b="1" i="0" u="none" strike="noStrike" baseline="0" dirty="0">
                <a:solidFill>
                  <a:schemeClr val="tx1"/>
                </a:solidFill>
                <a:latin typeface="TimesNewRomanPSMT"/>
              </a:rPr>
              <a:t>Repetition of their sins</a:t>
            </a:r>
            <a:r>
              <a:rPr lang="en-US" sz="3200" b="1" dirty="0">
                <a:solidFill>
                  <a:schemeClr val="tx1"/>
                </a:solidFill>
              </a:rPr>
              <a:t> (verses 7-14).</a:t>
            </a:r>
            <a:endParaRPr lang="en-US" sz="3200" b="1" i="0" u="none" strike="noStrike" baseline="0" dirty="0">
              <a:solidFill>
                <a:schemeClr val="tx1"/>
              </a:solidFill>
              <a:latin typeface="TimesNewRomanPSMT"/>
            </a:endParaRPr>
          </a:p>
          <a:p>
            <a:r>
              <a:rPr lang="en-US" sz="2400" b="0" i="0" u="none" strike="noStrike" baseline="0" dirty="0">
                <a:solidFill>
                  <a:schemeClr val="tx1"/>
                </a:solidFill>
                <a:latin typeface="Times New Roman" panose="02020603050405020304" pitchFamily="18" charset="0"/>
                <a:cs typeface="Times New Roman" panose="02020603050405020304" pitchFamily="18" charset="0"/>
              </a:rPr>
              <a:t>Daniel 9:7-13, 18 </a:t>
            </a:r>
            <a:r>
              <a:rPr lang="en-US" sz="2400" b="0" i="1" u="none" strike="noStrike" baseline="0" dirty="0">
                <a:solidFill>
                  <a:schemeClr val="tx1"/>
                </a:solidFill>
                <a:latin typeface="Times New Roman" panose="02020603050405020304" pitchFamily="18" charset="0"/>
                <a:cs typeface="Times New Roman" panose="02020603050405020304" pitchFamily="18" charset="0"/>
              </a:rPr>
              <a:t>“Righteousness” </a:t>
            </a:r>
            <a:r>
              <a:rPr lang="en-US" sz="2400" b="0" i="0" u="none" strike="noStrike" baseline="0" dirty="0">
                <a:solidFill>
                  <a:schemeClr val="tx1"/>
                </a:solidFill>
                <a:latin typeface="Times New Roman" panose="02020603050405020304" pitchFamily="18" charset="0"/>
                <a:cs typeface="Times New Roman" panose="02020603050405020304" pitchFamily="18" charset="0"/>
              </a:rPr>
              <a:t>belongs to God, </a:t>
            </a:r>
            <a:r>
              <a:rPr lang="en-US" sz="2400" b="0" i="1" u="none" strike="noStrike" baseline="0" dirty="0">
                <a:solidFill>
                  <a:schemeClr val="tx1"/>
                </a:solidFill>
                <a:latin typeface="Times New Roman" panose="02020603050405020304" pitchFamily="18" charset="0"/>
                <a:cs typeface="Times New Roman" panose="02020603050405020304" pitchFamily="18" charset="0"/>
              </a:rPr>
              <a:t>“Confusion” </a:t>
            </a:r>
            <a:r>
              <a:rPr lang="en-US" sz="2400" b="0" i="0" u="none" strike="noStrike" baseline="0" dirty="0">
                <a:solidFill>
                  <a:schemeClr val="tx1"/>
                </a:solidFill>
                <a:latin typeface="Times New Roman" panose="02020603050405020304" pitchFamily="18" charset="0"/>
                <a:cs typeface="Times New Roman" panose="02020603050405020304" pitchFamily="18" charset="0"/>
              </a:rPr>
              <a:t>or “open shame” belongs to these rebellious people. (cf. Jeremiah 7:19; 51:51; Ezra 9:7)</a:t>
            </a:r>
            <a:endParaRPr lang="en-US" sz="8000" b="1" dirty="0">
              <a:solidFill>
                <a:schemeClr val="tx1"/>
              </a:solidFill>
              <a:latin typeface="Times New Roman" panose="02020603050405020304" pitchFamily="18" charset="0"/>
              <a:cs typeface="Times New Roman" panose="02020603050405020304" pitchFamily="18" charset="0"/>
            </a:endParaRPr>
          </a:p>
          <a:p>
            <a:r>
              <a:rPr lang="en-US" sz="2400" b="0" i="1" u="none" strike="noStrike" baseline="0" dirty="0">
                <a:solidFill>
                  <a:schemeClr val="tx1"/>
                </a:solidFill>
                <a:latin typeface="Times New Roman" panose="02020603050405020304" pitchFamily="18" charset="0"/>
                <a:cs typeface="Times New Roman" panose="02020603050405020304" pitchFamily="18" charset="0"/>
              </a:rPr>
              <a:t>Because of their trespass that they have trespassed against thee.</a:t>
            </a:r>
          </a:p>
          <a:p>
            <a:r>
              <a:rPr lang="en-US" sz="2400" b="0" i="1" u="none" strike="noStrike" baseline="0" dirty="0">
                <a:solidFill>
                  <a:schemeClr val="tx1"/>
                </a:solidFill>
                <a:latin typeface="Times New Roman" panose="02020603050405020304" pitchFamily="18" charset="0"/>
                <a:cs typeface="Times New Roman" panose="02020603050405020304" pitchFamily="18" charset="0"/>
              </a:rPr>
              <a:t>Because we have sinned against thee.</a:t>
            </a:r>
          </a:p>
          <a:p>
            <a:r>
              <a:rPr lang="en-US" sz="2400" b="0" i="1" u="none" strike="noStrike" baseline="0" dirty="0">
                <a:solidFill>
                  <a:schemeClr val="tx1"/>
                </a:solidFill>
                <a:latin typeface="Times New Roman" panose="02020603050405020304" pitchFamily="18" charset="0"/>
                <a:cs typeface="Times New Roman" panose="02020603050405020304" pitchFamily="18" charset="0"/>
              </a:rPr>
              <a:t>Because we have rebelled against him.</a:t>
            </a:r>
          </a:p>
          <a:p>
            <a:r>
              <a:rPr lang="en-US" sz="2400" i="1" dirty="0">
                <a:solidFill>
                  <a:schemeClr val="tx1"/>
                </a:solidFill>
                <a:latin typeface="Times New Roman" panose="02020603050405020304" pitchFamily="18" charset="0"/>
                <a:cs typeface="Times New Roman" panose="02020603050405020304" pitchFamily="18" charset="0"/>
              </a:rPr>
              <a:t>Because</a:t>
            </a:r>
            <a:r>
              <a:rPr lang="en-US" sz="2400" b="0" i="1" u="none" strike="noStrike" baseline="0" dirty="0">
                <a:solidFill>
                  <a:schemeClr val="tx1"/>
                </a:solidFill>
                <a:latin typeface="Times New Roman" panose="02020603050405020304" pitchFamily="18" charset="0"/>
                <a:cs typeface="Times New Roman" panose="02020603050405020304" pitchFamily="18" charset="0"/>
              </a:rPr>
              <a:t> we obeyed not the voice of Jehovah our God, to walk in his laws.</a:t>
            </a:r>
          </a:p>
        </p:txBody>
      </p:sp>
      <p:sp>
        <p:nvSpPr>
          <p:cNvPr id="6" name="Title 1">
            <a:extLst>
              <a:ext uri="{FF2B5EF4-FFF2-40B4-BE49-F238E27FC236}">
                <a16:creationId xmlns:a16="http://schemas.microsoft.com/office/drawing/2014/main" id="{76B4E29A-C471-40C4-9399-0E22CFD7ADF7}"/>
              </a:ext>
            </a:extLst>
          </p:cNvPr>
          <p:cNvSpPr>
            <a:spLocks noGrp="1"/>
          </p:cNvSpPr>
          <p:nvPr>
            <p:ph type="title"/>
          </p:nvPr>
        </p:nvSpPr>
        <p:spPr>
          <a:xfrm>
            <a:off x="938758" y="382385"/>
            <a:ext cx="7633742" cy="1505027"/>
          </a:xfrm>
        </p:spPr>
        <p:txBody>
          <a:bodyPr>
            <a:spAutoFit/>
          </a:bodyPr>
          <a:lstStyle/>
          <a:p>
            <a:r>
              <a:rPr lang="en-US" dirty="0">
                <a:solidFill>
                  <a:schemeClr val="tx1"/>
                </a:solidFill>
              </a:rPr>
              <a:t>The Prayer Of Daniel</a:t>
            </a:r>
            <a:br>
              <a:rPr lang="en-US" cap="none" dirty="0">
                <a:solidFill>
                  <a:schemeClr val="tx1"/>
                </a:solidFill>
              </a:rPr>
            </a:br>
            <a:r>
              <a:rPr lang="en-US" cap="none" dirty="0">
                <a:solidFill>
                  <a:schemeClr val="tx1"/>
                </a:solidFill>
              </a:rPr>
              <a:t>Daniel 9:1-19</a:t>
            </a:r>
            <a:endParaRPr lang="en-US" dirty="0">
              <a:solidFill>
                <a:schemeClr val="tx1"/>
              </a:solidFill>
            </a:endParaRPr>
          </a:p>
        </p:txBody>
      </p:sp>
    </p:spTree>
    <p:extLst>
      <p:ext uri="{BB962C8B-B14F-4D97-AF65-F5344CB8AC3E}">
        <p14:creationId xmlns:p14="http://schemas.microsoft.com/office/powerpoint/2010/main" val="438643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3A630E-2F86-4077-B15C-73400982701C}"/>
              </a:ext>
            </a:extLst>
          </p:cNvPr>
          <p:cNvSpPr>
            <a:spLocks noGrp="1"/>
          </p:cNvSpPr>
          <p:nvPr>
            <p:ph idx="1"/>
          </p:nvPr>
        </p:nvSpPr>
        <p:spPr>
          <a:xfrm>
            <a:off x="938757" y="1874517"/>
            <a:ext cx="7929017" cy="3059299"/>
          </a:xfrm>
        </p:spPr>
        <p:txBody>
          <a:bodyPr>
            <a:spAutoFit/>
          </a:bodyPr>
          <a:lstStyle/>
          <a:p>
            <a:pPr marL="0" indent="0">
              <a:buNone/>
            </a:pPr>
            <a:r>
              <a:rPr lang="en-US" sz="3200" b="1" i="0" u="none" strike="noStrike" baseline="0" dirty="0">
                <a:solidFill>
                  <a:schemeClr val="tx1"/>
                </a:solidFill>
                <a:latin typeface="TimesNewRomanPSMT"/>
              </a:rPr>
              <a:t>Repetition of their sins</a:t>
            </a:r>
            <a:r>
              <a:rPr lang="en-US" sz="3200" b="1" dirty="0">
                <a:solidFill>
                  <a:schemeClr val="tx1"/>
                </a:solidFill>
              </a:rPr>
              <a:t> (verses 7-14).</a:t>
            </a:r>
            <a:endParaRPr lang="en-US" sz="3200" b="1" i="0" u="none" strike="noStrike" baseline="0" dirty="0">
              <a:solidFill>
                <a:schemeClr val="tx1"/>
              </a:solidFill>
              <a:latin typeface="TimesNewRomanPSMT"/>
            </a:endParaRPr>
          </a:p>
          <a:p>
            <a:pPr marR="1350" algn="l"/>
            <a:r>
              <a:rPr lang="en-US" sz="2800" b="1" u="none" strike="noStrike" baseline="0" dirty="0">
                <a:solidFill>
                  <a:schemeClr val="tx1"/>
                </a:solidFill>
                <a:latin typeface="Times New Roman" panose="02020603050405020304" pitchFamily="18" charset="0"/>
                <a:cs typeface="Times New Roman" panose="02020603050405020304" pitchFamily="18" charset="0"/>
              </a:rPr>
              <a:t>Daniel 9:13-14, </a:t>
            </a:r>
            <a:r>
              <a:rPr lang="en-US" sz="2800" i="1" u="none" strike="noStrike" baseline="0" dirty="0">
                <a:solidFill>
                  <a:schemeClr val="tx1"/>
                </a:solidFill>
                <a:latin typeface="Times New Roman" panose="02020603050405020304" pitchFamily="18" charset="0"/>
                <a:cs typeface="Times New Roman" panose="02020603050405020304" pitchFamily="18" charset="0"/>
              </a:rPr>
              <a:t>“</a:t>
            </a:r>
            <a:r>
              <a:rPr lang="en-US" sz="2800" b="1" i="1" u="none" strike="noStrike" baseline="0" dirty="0">
                <a:solidFill>
                  <a:schemeClr val="tx1"/>
                </a:solidFill>
                <a:latin typeface="Times New Roman" panose="02020603050405020304" pitchFamily="18" charset="0"/>
                <a:cs typeface="Times New Roman" panose="02020603050405020304" pitchFamily="18" charset="0"/>
              </a:rPr>
              <a:t>As it is written in the Law of Moses, all this disaster has come upon us; yet we have not made our prayer before the Lord our God, that we might turn from our iniquities and understand Your truth</a:t>
            </a:r>
            <a:r>
              <a:rPr lang="en-US" sz="2800" i="1" u="none" strike="noStrike" baseline="0" dirty="0">
                <a:solidFill>
                  <a:schemeClr val="tx1"/>
                </a:solidFill>
                <a:latin typeface="Times New Roman" panose="02020603050405020304" pitchFamily="18" charset="0"/>
                <a:cs typeface="Times New Roman" panose="02020603050405020304" pitchFamily="18" charset="0"/>
              </a:rPr>
              <a:t>.” </a:t>
            </a:r>
            <a:r>
              <a:rPr lang="en-US" sz="2800" b="1" i="1" u="none" strike="noStrike" baseline="0" dirty="0">
                <a:solidFill>
                  <a:schemeClr val="tx1"/>
                </a:solidFill>
                <a:latin typeface="Times New Roman" panose="02020603050405020304" pitchFamily="18" charset="0"/>
                <a:cs typeface="Times New Roman" panose="02020603050405020304" pitchFamily="18" charset="0"/>
              </a:rPr>
              <a:t>NKJV</a:t>
            </a:r>
            <a:endParaRPr lang="en-US" sz="2800" b="0" i="0" u="none" strike="noStrike" baseline="0" dirty="0">
              <a:solidFill>
                <a:schemeClr val="tx1"/>
              </a:solidFill>
              <a:latin typeface="Times New Roman" panose="02020603050405020304" pitchFamily="18" charset="0"/>
              <a:cs typeface="Times New Roman" panose="02020603050405020304" pitchFamily="18" charset="0"/>
            </a:endParaRPr>
          </a:p>
        </p:txBody>
      </p:sp>
      <p:sp>
        <p:nvSpPr>
          <p:cNvPr id="6" name="Title 1">
            <a:extLst>
              <a:ext uri="{FF2B5EF4-FFF2-40B4-BE49-F238E27FC236}">
                <a16:creationId xmlns:a16="http://schemas.microsoft.com/office/drawing/2014/main" id="{2271D625-E1BD-48AF-8A74-C74EBB22BC0F}"/>
              </a:ext>
            </a:extLst>
          </p:cNvPr>
          <p:cNvSpPr>
            <a:spLocks noGrp="1"/>
          </p:cNvSpPr>
          <p:nvPr>
            <p:ph type="title"/>
          </p:nvPr>
        </p:nvSpPr>
        <p:spPr>
          <a:xfrm>
            <a:off x="938758" y="382385"/>
            <a:ext cx="7633742" cy="1505027"/>
          </a:xfrm>
        </p:spPr>
        <p:txBody>
          <a:bodyPr>
            <a:spAutoFit/>
          </a:bodyPr>
          <a:lstStyle/>
          <a:p>
            <a:r>
              <a:rPr lang="en-US" dirty="0">
                <a:solidFill>
                  <a:schemeClr val="tx1"/>
                </a:solidFill>
              </a:rPr>
              <a:t>The Prayer Of Daniel</a:t>
            </a:r>
            <a:br>
              <a:rPr lang="en-US" cap="none" dirty="0">
                <a:solidFill>
                  <a:schemeClr val="tx1"/>
                </a:solidFill>
              </a:rPr>
            </a:br>
            <a:r>
              <a:rPr lang="en-US" cap="none" dirty="0">
                <a:solidFill>
                  <a:schemeClr val="tx1"/>
                </a:solidFill>
              </a:rPr>
              <a:t>Daniel 9:1-19</a:t>
            </a:r>
            <a:endParaRPr lang="en-US" dirty="0">
              <a:solidFill>
                <a:schemeClr val="tx1"/>
              </a:solidFill>
            </a:endParaRPr>
          </a:p>
        </p:txBody>
      </p:sp>
    </p:spTree>
    <p:extLst>
      <p:ext uri="{BB962C8B-B14F-4D97-AF65-F5344CB8AC3E}">
        <p14:creationId xmlns:p14="http://schemas.microsoft.com/office/powerpoint/2010/main" val="178783537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Badge</Template>
  <TotalTime>104</TotalTime>
  <Words>1126</Words>
  <Application>Microsoft Office PowerPoint</Application>
  <PresentationFormat>On-screen Show (4:3)</PresentationFormat>
  <Paragraphs>62</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Gill Sans MT</vt:lpstr>
      <vt:lpstr>Impact</vt:lpstr>
      <vt:lpstr>Times New Roman</vt:lpstr>
      <vt:lpstr>TimesNewRomanPSMT</vt:lpstr>
      <vt:lpstr>Trebuchet MS</vt:lpstr>
      <vt:lpstr>Badge</vt:lpstr>
      <vt:lpstr>The Prayer Of Daniel</vt:lpstr>
      <vt:lpstr>The Prayer Of Daniel Daniel 9:1-19</vt:lpstr>
      <vt:lpstr>The Prayer Of Daniel Daniel 9:1-19</vt:lpstr>
      <vt:lpstr>The Prayer Of Daniel Daniel 9:1-19</vt:lpstr>
      <vt:lpstr>The Prayer Of Daniel Daniel 9:1-19</vt:lpstr>
      <vt:lpstr>The Prayer Of Daniel Daniel 9:1-19</vt:lpstr>
      <vt:lpstr>The Prayer Of Daniel Daniel 9:1-19</vt:lpstr>
      <vt:lpstr>The Prayer Of Daniel Daniel 9:1-19</vt:lpstr>
      <vt:lpstr>The Prayer Of Daniel Daniel 9:1-19</vt:lpstr>
      <vt:lpstr>The Prayer Of Daniel Daniel 9:1-19</vt:lpstr>
      <vt:lpstr>The Prayer Of Daniel Daniel 9:1-19</vt:lpstr>
      <vt:lpstr>The Prayer Of Daniel Daniel 9:1-19</vt:lpstr>
      <vt:lpstr>The Prayer Of Daniel Daniel 9:1-19</vt:lpstr>
      <vt:lpstr>The Prayer Of Daniel Daniel 9:1-19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Prayer Of Daniel </dc:title>
  <dc:creator>mgalloway2715@gmail.com</dc:creator>
  <cp:lastModifiedBy>Richard Lidh</cp:lastModifiedBy>
  <cp:revision>16</cp:revision>
  <cp:lastPrinted>2021-01-17T06:51:30Z</cp:lastPrinted>
  <dcterms:created xsi:type="dcterms:W3CDTF">2021-01-17T04:16:16Z</dcterms:created>
  <dcterms:modified xsi:type="dcterms:W3CDTF">2021-01-17T06:51:54Z</dcterms:modified>
</cp:coreProperties>
</file>